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94_23FADBA6.xml" ContentType="application/vnd.ms-powerpoint.comments+xml"/>
  <Override PartName="/ppt/comments/modernComment_165_B71FD71F.xml" ContentType="application/vnd.ms-powerpoint.comments+xml"/>
  <Override PartName="/ppt/comments/modernComment_190_28D65D1C.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8" r:id="rId5"/>
    <p:sldId id="407" r:id="rId6"/>
    <p:sldId id="404" r:id="rId7"/>
    <p:sldId id="396" r:id="rId8"/>
    <p:sldId id="357" r:id="rId9"/>
    <p:sldId id="403" r:id="rId10"/>
    <p:sldId id="409" r:id="rId11"/>
    <p:sldId id="261" r:id="rId12"/>
    <p:sldId id="408" r:id="rId13"/>
    <p:sldId id="410" r:id="rId14"/>
    <p:sldId id="373" r:id="rId15"/>
    <p:sldId id="390" r:id="rId16"/>
    <p:sldId id="405" r:id="rId17"/>
    <p:sldId id="411" r:id="rId18"/>
    <p:sldId id="389" r:id="rId19"/>
    <p:sldId id="397" r:id="rId20"/>
    <p:sldId id="400"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id="{F11CE159-1611-4971-8DBA-8BF046D84FBA}">
          <p14:sldIdLst>
            <p14:sldId id="258"/>
            <p14:sldId id="407"/>
            <p14:sldId id="404"/>
            <p14:sldId id="396"/>
            <p14:sldId id="357"/>
            <p14:sldId id="403"/>
            <p14:sldId id="409"/>
            <p14:sldId id="261"/>
            <p14:sldId id="408"/>
            <p14:sldId id="410"/>
            <p14:sldId id="373"/>
            <p14:sldId id="390"/>
            <p14:sldId id="405"/>
            <p14:sldId id="411"/>
            <p14:sldId id="389"/>
            <p14:sldId id="397"/>
            <p14:sldId id="400"/>
          </p14:sldIdLst>
        </p14:section>
        <p14:section name="Conclusion" id="{DDF81DCC-21A4-4457-8100-A141421374F4}">
          <p14:sldIdLst>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B60414-6CFB-6833-BF22-A935A1B2A455}" name="Garcia, Angelica" initials="GA" userId="S::angelicagarcia@santarosa.edu::5dae74bf-8b35-4e14-9871-96217892ebd7" providerId="AD"/>
  <p188:author id="{5718844F-85DE-8009-3F33-D5A457C5140D}" name="Smotherman, Jeremy" initials="JS" userId="S::jsmotherman@santarosa.edu::8bf3b00e-9a30-4f97-8f3d-13d83fef8426" providerId="AD"/>
  <p188:author id="{FBEE1F9E-2036-79F0-4BE9-C67FF724E534}" name="Pew, Sarah" initials="SP" userId="S::spew@santarosa.edu::ea9b7728-5115-4ed7-a9f2-cc26b811babf" providerId="AD"/>
  <p188:author id="{8B64A2FF-0ED3-4F6C-2C97-D9D29A11549D}" name="Nazario, Karolina" initials="NK" userId="S::knazario@santarosa.edu::d727e306-e781-4596-b987-b1aa678ff652" providerId="AD"/>
  <p188:author id="{80D1B4FF-15D4-15A4-3B66-B16877B3E439}" name="Sonkaynar, Zehra" initials="SZ" userId="S::zsonkaynar@santarosa.edu::42b533f0-6d33-49dc-ad6a-0149d3f791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65_B71FD71F.xml><?xml version="1.0" encoding="utf-8"?>
<p188:cmLst xmlns:a="http://schemas.openxmlformats.org/drawingml/2006/main" xmlns:r="http://schemas.openxmlformats.org/officeDocument/2006/relationships" xmlns:p188="http://schemas.microsoft.com/office/powerpoint/2018/8/main">
  <p188:cm id="{CF9BC9B7-DDE5-49B1-ADDB-2624E0D77AF8}" authorId="{FBEE1F9E-2036-79F0-4BE9-C67FF724E534}" created="2024-11-04T18:22:58.610">
    <pc:sldMkLst xmlns:pc="http://schemas.microsoft.com/office/powerpoint/2013/main/command">
      <pc:docMk/>
      <pc:sldMk cId="3072317215" sldId="357"/>
    </pc:sldMkLst>
    <p188:replyLst>
      <p188:reply id="{B6E0DDB7-60E7-407D-B917-C127E77BE745}" authorId="{8B64A2FF-0ED3-4F6C-2C97-D9D29A11549D}" created="2024-11-04T18:48:31.202">
        <p188:txBody>
          <a:bodyPr/>
          <a:lstStyle/>
          <a:p>
            <a:r>
              <a:rPr lang="en-US"/>
              <a:t>[@Pew, Sarah] all done</a:t>
            </a:r>
          </a:p>
        </p188:txBody>
      </p188:reply>
    </p188:replyLst>
    <p188:txBody>
      <a:bodyPr/>
      <a:lstStyle/>
      <a:p>
        <a:r>
          <a:rPr lang="en-US"/>
          <a:t>[@Nazario, Karolina] Can you fix the formatting to keep the SRJC logo at the bottom instead of at the top?  Just for consistency. </a:t>
        </a:r>
      </a:p>
    </p188:txBody>
  </p188:cm>
</p188:cmLst>
</file>

<file path=ppt/comments/modernComment_190_28D65D1C.xml><?xml version="1.0" encoding="utf-8"?>
<p188:cmLst xmlns:a="http://schemas.openxmlformats.org/drawingml/2006/main" xmlns:r="http://schemas.openxmlformats.org/officeDocument/2006/relationships" xmlns:p188="http://schemas.microsoft.com/office/powerpoint/2018/8/main">
  <p188:cm id="{A6C677CB-EC05-478A-9F20-041132629FF2}" authorId="{07B60414-6CFB-6833-BF22-A935A1B2A455}" created="2024-11-05T05:31:26.496">
    <ac:txMkLst xmlns:ac="http://schemas.microsoft.com/office/drawing/2013/main/command">
      <pc:docMk xmlns:pc="http://schemas.microsoft.com/office/powerpoint/2013/main/command"/>
      <pc:sldMk xmlns:pc="http://schemas.microsoft.com/office/powerpoint/2013/main/command" cId="685137180" sldId="400"/>
      <ac:spMk id="2" creationId="{7EC162AA-6D2C-5257-8706-6A3E826F24D1}"/>
      <ac:txMk cp="0" len="29">
        <ac:context len="30" hash="2804487620"/>
      </ac:txMk>
    </ac:txMkLst>
    <p188:pos x="7281333" y="747888"/>
    <p188:txBody>
      <a:bodyPr/>
      <a:lstStyle/>
      <a:p>
        <a:r>
          <a:rPr lang="en-US"/>
          <a:t>I made edits to this slide for clarity</a:t>
        </a:r>
      </a:p>
    </p188:txBody>
  </p188:cm>
</p188:cmLst>
</file>

<file path=ppt/comments/modernComment_194_23FADBA6.xml><?xml version="1.0" encoding="utf-8"?>
<p188:cmLst xmlns:a="http://schemas.openxmlformats.org/drawingml/2006/main" xmlns:r="http://schemas.openxmlformats.org/officeDocument/2006/relationships" xmlns:p188="http://schemas.microsoft.com/office/powerpoint/2018/8/main">
  <p188:cm id="{51B5F911-52B9-4555-9038-B75B7173E437}" authorId="{07B60414-6CFB-6833-BF22-A935A1B2A455}" created="2024-11-05T05:33:28.345">
    <pc:sldMkLst xmlns:pc="http://schemas.microsoft.com/office/powerpoint/2013/main/command">
      <pc:docMk/>
      <pc:sldMk cId="603642790" sldId="404"/>
    </pc:sldMkLst>
    <p188:txBody>
      <a:bodyPr/>
      <a:lstStyle/>
      <a:p>
        <a:r>
          <a:rPr lang="en-US"/>
          <a:t>is this where you talk about PBC accepting the recommended structure/process to move forward?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AC079-4EEC-4628-A46F-7E7F572528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35070D-623B-4227-8075-C8869C2569BB}">
      <dgm:prSet phldrT="[Text]" phldr="0"/>
      <dgm:spPr/>
      <dgm:t>
        <a:bodyPr/>
        <a:lstStyle/>
        <a:p>
          <a:pPr algn="l"/>
          <a:r>
            <a:rPr lang="en-US">
              <a:solidFill>
                <a:srgbClr val="000000"/>
              </a:solidFill>
              <a:latin typeface="Calibri"/>
              <a:cs typeface="Calibri"/>
            </a:rPr>
            <a:t>Guided Pathways Plan</a:t>
          </a:r>
          <a:endParaRPr lang="en-US"/>
        </a:p>
      </dgm:t>
    </dgm:pt>
    <dgm:pt modelId="{E81C211F-8A7F-4B25-89AE-3BFFA8660215}" type="parTrans" cxnId="{1AF5CD30-3F1B-44B3-A351-0A30D486CA8D}">
      <dgm:prSet/>
      <dgm:spPr/>
      <dgm:t>
        <a:bodyPr/>
        <a:lstStyle/>
        <a:p>
          <a:endParaRPr lang="en-US"/>
        </a:p>
      </dgm:t>
    </dgm:pt>
    <dgm:pt modelId="{F8F975E3-1177-45B4-89DB-F1594671DFE7}" type="sibTrans" cxnId="{1AF5CD30-3F1B-44B3-A351-0A30D486CA8D}">
      <dgm:prSet/>
      <dgm:spPr/>
      <dgm:t>
        <a:bodyPr/>
        <a:lstStyle/>
        <a:p>
          <a:endParaRPr lang="en-US"/>
        </a:p>
      </dgm:t>
    </dgm:pt>
    <dgm:pt modelId="{B0D8684D-B8DA-4178-81C3-9CD73B0CC0E4}">
      <dgm:prSet phldr="0"/>
      <dgm:spPr/>
      <dgm:t>
        <a:bodyPr/>
        <a:lstStyle/>
        <a:p>
          <a:pPr algn="l" rtl="0"/>
          <a:r>
            <a:rPr lang="en-US">
              <a:solidFill>
                <a:srgbClr val="000000"/>
              </a:solidFill>
              <a:latin typeface="Calibri"/>
              <a:cs typeface="Calibri"/>
            </a:rPr>
            <a:t>ACCJC Institutional Set Standards </a:t>
          </a:r>
        </a:p>
      </dgm:t>
    </dgm:pt>
    <dgm:pt modelId="{6CA23FE3-5770-46B2-8AFA-10EED9448923}" type="parTrans" cxnId="{E2D9E29E-6B71-4F6A-AC42-6095A8C51422}">
      <dgm:prSet/>
      <dgm:spPr/>
    </dgm:pt>
    <dgm:pt modelId="{E720E598-FAD9-4350-BA47-DAAA973A63A3}" type="sibTrans" cxnId="{E2D9E29E-6B71-4F6A-AC42-6095A8C51422}">
      <dgm:prSet/>
      <dgm:spPr/>
    </dgm:pt>
    <dgm:pt modelId="{B213B7E0-CED6-4D6A-BC0A-7E18DBD37E75}">
      <dgm:prSet phldr="0"/>
      <dgm:spPr/>
      <dgm:t>
        <a:bodyPr/>
        <a:lstStyle/>
        <a:p>
          <a:pPr algn="l"/>
          <a:r>
            <a:rPr lang="en-US">
              <a:solidFill>
                <a:srgbClr val="000000"/>
              </a:solidFill>
              <a:latin typeface="Calibri"/>
              <a:cs typeface="Calibri"/>
            </a:rPr>
            <a:t>SRJC Indicators of Effective Outcomes</a:t>
          </a:r>
        </a:p>
      </dgm:t>
    </dgm:pt>
    <dgm:pt modelId="{C52FE82A-7810-49D4-A356-E316F52E82A3}" type="parTrans" cxnId="{39DE3E2F-F010-4AF6-85CB-9652BB2400EA}">
      <dgm:prSet/>
      <dgm:spPr/>
    </dgm:pt>
    <dgm:pt modelId="{4991CB30-D6E6-4287-AA26-65FA9B8F27F1}" type="sibTrans" cxnId="{39DE3E2F-F010-4AF6-85CB-9652BB2400EA}">
      <dgm:prSet/>
      <dgm:spPr/>
    </dgm:pt>
    <dgm:pt modelId="{69A51994-3B0D-459F-99FF-5DC3216CCF3D}">
      <dgm:prSet phldr="0"/>
      <dgm:spPr/>
      <dgm:t>
        <a:bodyPr/>
        <a:lstStyle/>
        <a:p>
          <a:pPr algn="l"/>
          <a:r>
            <a:rPr lang="en-US">
              <a:solidFill>
                <a:srgbClr val="000000"/>
              </a:solidFill>
              <a:latin typeface="Calibri"/>
              <a:cs typeface="Calibri"/>
            </a:rPr>
            <a:t>Student Centered Funding Formula </a:t>
          </a:r>
        </a:p>
      </dgm:t>
    </dgm:pt>
    <dgm:pt modelId="{22373DD1-3E4B-4120-A1A4-EF880CFD3BEA}" type="parTrans" cxnId="{FC17CE98-C962-4D9E-8EFB-CB4D2AF7E72C}">
      <dgm:prSet/>
      <dgm:spPr/>
    </dgm:pt>
    <dgm:pt modelId="{34E6695E-ADF6-465E-8307-0D95BEA2DCF7}" type="sibTrans" cxnId="{FC17CE98-C962-4D9E-8EFB-CB4D2AF7E72C}">
      <dgm:prSet/>
      <dgm:spPr/>
    </dgm:pt>
    <dgm:pt modelId="{8D239124-711D-4480-B84B-6EC4ED8D2F9C}">
      <dgm:prSet phldr="0"/>
      <dgm:spPr/>
      <dgm:t>
        <a:bodyPr/>
        <a:lstStyle/>
        <a:p>
          <a:pPr algn="l"/>
          <a:r>
            <a:rPr lang="en-US">
              <a:solidFill>
                <a:srgbClr val="000000"/>
              </a:solidFill>
              <a:latin typeface="Calibri"/>
              <a:cs typeface="Calibri"/>
            </a:rPr>
            <a:t>Vision 2030 </a:t>
          </a:r>
        </a:p>
      </dgm:t>
    </dgm:pt>
    <dgm:pt modelId="{12AB5098-4EF5-46AE-9021-9CFA8F69130F}" type="parTrans" cxnId="{12ED7F29-E24D-413C-96E7-002ECDA852D5}">
      <dgm:prSet/>
      <dgm:spPr/>
    </dgm:pt>
    <dgm:pt modelId="{7300EAA3-799C-451E-A882-8EB76EAF76C2}" type="sibTrans" cxnId="{12ED7F29-E24D-413C-96E7-002ECDA852D5}">
      <dgm:prSet/>
      <dgm:spPr/>
    </dgm:pt>
    <dgm:pt modelId="{A6C6FA14-9CE8-414D-A7B9-49F62A6903CC}">
      <dgm:prSet phldr="0"/>
      <dgm:spPr/>
      <dgm:t>
        <a:bodyPr/>
        <a:lstStyle/>
        <a:p>
          <a:pPr algn="l"/>
          <a:r>
            <a:rPr lang="en-US">
              <a:solidFill>
                <a:srgbClr val="000000"/>
              </a:solidFill>
              <a:latin typeface="Calibri"/>
              <a:cs typeface="Calibri"/>
            </a:rPr>
            <a:t>Perkins Core Indicators</a:t>
          </a:r>
        </a:p>
      </dgm:t>
    </dgm:pt>
    <dgm:pt modelId="{10CB0110-59F6-4FBD-8167-D1894F88B163}" type="parTrans" cxnId="{6DBC79D2-B232-46CC-829F-10B18EBF0FC0}">
      <dgm:prSet/>
      <dgm:spPr/>
    </dgm:pt>
    <dgm:pt modelId="{5A76F8F4-05F1-4845-932E-AF624893358D}" type="sibTrans" cxnId="{6DBC79D2-B232-46CC-829F-10B18EBF0FC0}">
      <dgm:prSet/>
      <dgm:spPr/>
    </dgm:pt>
    <dgm:pt modelId="{F5A5F3D9-2DE0-4F91-9B2C-B8776C59A973}">
      <dgm:prSet phldr="0"/>
      <dgm:spPr/>
      <dgm:t>
        <a:bodyPr/>
        <a:lstStyle/>
        <a:p>
          <a:pPr algn="l"/>
          <a:r>
            <a:rPr lang="en-US">
              <a:solidFill>
                <a:srgbClr val="000000"/>
              </a:solidFill>
              <a:latin typeface="Calibri"/>
              <a:cs typeface="Calibri"/>
            </a:rPr>
            <a:t>Strong Workforce Program </a:t>
          </a:r>
        </a:p>
      </dgm:t>
    </dgm:pt>
    <dgm:pt modelId="{015FE307-49E1-43A4-833C-E3F7C908AA21}" type="parTrans" cxnId="{F20E6BC4-4031-405D-A8E8-3D56CEC25851}">
      <dgm:prSet/>
      <dgm:spPr/>
    </dgm:pt>
    <dgm:pt modelId="{15959EAB-4F14-4C4F-96E8-2E912FDA040F}" type="sibTrans" cxnId="{F20E6BC4-4031-405D-A8E8-3D56CEC25851}">
      <dgm:prSet/>
      <dgm:spPr/>
    </dgm:pt>
    <dgm:pt modelId="{468F93F0-5600-4F3E-840E-E3461615CF1B}">
      <dgm:prSet phldr="0"/>
      <dgm:spPr/>
      <dgm:t>
        <a:bodyPr/>
        <a:lstStyle/>
        <a:p>
          <a:pPr algn="l"/>
          <a:r>
            <a:rPr lang="en-US">
              <a:solidFill>
                <a:srgbClr val="000000"/>
              </a:solidFill>
              <a:latin typeface="Calibri"/>
              <a:cs typeface="Calibri"/>
            </a:rPr>
            <a:t>Student Equity Plan </a:t>
          </a:r>
        </a:p>
      </dgm:t>
    </dgm:pt>
    <dgm:pt modelId="{9B22979B-49C1-401C-A364-4FEED016EA2D}" type="parTrans" cxnId="{3F53A272-BD4C-4126-806A-BFCDEBCB1603}">
      <dgm:prSet/>
      <dgm:spPr/>
    </dgm:pt>
    <dgm:pt modelId="{556E4A0A-769B-46D0-A8BA-A58196695CE2}" type="sibTrans" cxnId="{3F53A272-BD4C-4126-806A-BFCDEBCB1603}">
      <dgm:prSet/>
      <dgm:spPr/>
    </dgm:pt>
    <dgm:pt modelId="{8074D622-F149-401C-8CE0-67EA1B7EF715}" type="pres">
      <dgm:prSet presAssocID="{311AC079-4EEC-4628-A46F-7E7F57252819}" presName="diagram" presStyleCnt="0">
        <dgm:presLayoutVars>
          <dgm:dir/>
          <dgm:resizeHandles val="exact"/>
        </dgm:presLayoutVars>
      </dgm:prSet>
      <dgm:spPr/>
    </dgm:pt>
    <dgm:pt modelId="{A316CBB5-456A-4C7F-8FC0-273740792EF4}" type="pres">
      <dgm:prSet presAssocID="{B0D8684D-B8DA-4178-81C3-9CD73B0CC0E4}" presName="node" presStyleLbl="node1" presStyleIdx="0" presStyleCnt="8">
        <dgm:presLayoutVars>
          <dgm:bulletEnabled val="1"/>
        </dgm:presLayoutVars>
      </dgm:prSet>
      <dgm:spPr/>
    </dgm:pt>
    <dgm:pt modelId="{CCA520C8-F0D5-4337-9FCE-2092B3B77A4C}" type="pres">
      <dgm:prSet presAssocID="{E720E598-FAD9-4350-BA47-DAAA973A63A3}" presName="sibTrans" presStyleCnt="0"/>
      <dgm:spPr/>
    </dgm:pt>
    <dgm:pt modelId="{DE55469C-6374-45F3-ACA8-838137B05BFC}" type="pres">
      <dgm:prSet presAssocID="{B213B7E0-CED6-4D6A-BC0A-7E18DBD37E75}" presName="node" presStyleLbl="node1" presStyleIdx="1" presStyleCnt="8">
        <dgm:presLayoutVars>
          <dgm:bulletEnabled val="1"/>
        </dgm:presLayoutVars>
      </dgm:prSet>
      <dgm:spPr/>
    </dgm:pt>
    <dgm:pt modelId="{269313BB-2B3A-4A73-A1BB-E8E23B8507DB}" type="pres">
      <dgm:prSet presAssocID="{4991CB30-D6E6-4287-AA26-65FA9B8F27F1}" presName="sibTrans" presStyleCnt="0"/>
      <dgm:spPr/>
    </dgm:pt>
    <dgm:pt modelId="{B2B486F3-FAD6-4FD5-B8E7-2D2103AD3C52}" type="pres">
      <dgm:prSet presAssocID="{69A51994-3B0D-459F-99FF-5DC3216CCF3D}" presName="node" presStyleLbl="node1" presStyleIdx="2" presStyleCnt="8">
        <dgm:presLayoutVars>
          <dgm:bulletEnabled val="1"/>
        </dgm:presLayoutVars>
      </dgm:prSet>
      <dgm:spPr/>
    </dgm:pt>
    <dgm:pt modelId="{FD205552-6AB5-4BCF-8833-92B12D92B6DE}" type="pres">
      <dgm:prSet presAssocID="{34E6695E-ADF6-465E-8307-0D95BEA2DCF7}" presName="sibTrans" presStyleCnt="0"/>
      <dgm:spPr/>
    </dgm:pt>
    <dgm:pt modelId="{73D53F33-7C27-4906-A053-CE516743BC49}" type="pres">
      <dgm:prSet presAssocID="{8D239124-711D-4480-B84B-6EC4ED8D2F9C}" presName="node" presStyleLbl="node1" presStyleIdx="3" presStyleCnt="8">
        <dgm:presLayoutVars>
          <dgm:bulletEnabled val="1"/>
        </dgm:presLayoutVars>
      </dgm:prSet>
      <dgm:spPr/>
    </dgm:pt>
    <dgm:pt modelId="{119CBCE7-EDE1-4BAE-83AD-8433469838AD}" type="pres">
      <dgm:prSet presAssocID="{7300EAA3-799C-451E-A882-8EB76EAF76C2}" presName="sibTrans" presStyleCnt="0"/>
      <dgm:spPr/>
    </dgm:pt>
    <dgm:pt modelId="{4EFD8A5B-A1E7-478C-BE4A-D09254A912A4}" type="pres">
      <dgm:prSet presAssocID="{A6C6FA14-9CE8-414D-A7B9-49F62A6903CC}" presName="node" presStyleLbl="node1" presStyleIdx="4" presStyleCnt="8">
        <dgm:presLayoutVars>
          <dgm:bulletEnabled val="1"/>
        </dgm:presLayoutVars>
      </dgm:prSet>
      <dgm:spPr/>
    </dgm:pt>
    <dgm:pt modelId="{BE409C8C-E378-4815-964B-F86962D4A50B}" type="pres">
      <dgm:prSet presAssocID="{5A76F8F4-05F1-4845-932E-AF624893358D}" presName="sibTrans" presStyleCnt="0"/>
      <dgm:spPr/>
    </dgm:pt>
    <dgm:pt modelId="{5FE09DBE-5AB1-4B39-8A1F-8606B69E0311}" type="pres">
      <dgm:prSet presAssocID="{F5A5F3D9-2DE0-4F91-9B2C-B8776C59A973}" presName="node" presStyleLbl="node1" presStyleIdx="5" presStyleCnt="8">
        <dgm:presLayoutVars>
          <dgm:bulletEnabled val="1"/>
        </dgm:presLayoutVars>
      </dgm:prSet>
      <dgm:spPr/>
    </dgm:pt>
    <dgm:pt modelId="{DFB84F72-FE59-4E3E-9B5E-7B459584354A}" type="pres">
      <dgm:prSet presAssocID="{15959EAB-4F14-4C4F-96E8-2E912FDA040F}" presName="sibTrans" presStyleCnt="0"/>
      <dgm:spPr/>
    </dgm:pt>
    <dgm:pt modelId="{BC476039-4406-4579-8ED8-A50376F53EF9}" type="pres">
      <dgm:prSet presAssocID="{468F93F0-5600-4F3E-840E-E3461615CF1B}" presName="node" presStyleLbl="node1" presStyleIdx="6" presStyleCnt="8">
        <dgm:presLayoutVars>
          <dgm:bulletEnabled val="1"/>
        </dgm:presLayoutVars>
      </dgm:prSet>
      <dgm:spPr/>
    </dgm:pt>
    <dgm:pt modelId="{40DB2D9D-18D9-4A22-BD1E-0B5CBCC4DA61}" type="pres">
      <dgm:prSet presAssocID="{556E4A0A-769B-46D0-A8BA-A58196695CE2}" presName="sibTrans" presStyleCnt="0"/>
      <dgm:spPr/>
    </dgm:pt>
    <dgm:pt modelId="{F9AF33A5-2571-46EE-84B7-F6E4750CAE22}" type="pres">
      <dgm:prSet presAssocID="{C035070D-623B-4227-8075-C8869C2569BB}" presName="node" presStyleLbl="node1" presStyleIdx="7" presStyleCnt="8">
        <dgm:presLayoutVars>
          <dgm:bulletEnabled val="1"/>
        </dgm:presLayoutVars>
      </dgm:prSet>
      <dgm:spPr/>
    </dgm:pt>
  </dgm:ptLst>
  <dgm:cxnLst>
    <dgm:cxn modelId="{0190A110-BDB8-40AA-82D8-02C171AC8CC5}" type="presOf" srcId="{B0D8684D-B8DA-4178-81C3-9CD73B0CC0E4}" destId="{A316CBB5-456A-4C7F-8FC0-273740792EF4}" srcOrd="0" destOrd="0" presId="urn:microsoft.com/office/officeart/2005/8/layout/default"/>
    <dgm:cxn modelId="{88D77517-3A8D-48CE-AC84-2FE1B2860264}" type="presOf" srcId="{F5A5F3D9-2DE0-4F91-9B2C-B8776C59A973}" destId="{5FE09DBE-5AB1-4B39-8A1F-8606B69E0311}" srcOrd="0" destOrd="0" presId="urn:microsoft.com/office/officeart/2005/8/layout/default"/>
    <dgm:cxn modelId="{818F8124-E7D8-4D6A-B3D7-A3AA37AB2611}" type="presOf" srcId="{468F93F0-5600-4F3E-840E-E3461615CF1B}" destId="{BC476039-4406-4579-8ED8-A50376F53EF9}" srcOrd="0" destOrd="0" presId="urn:microsoft.com/office/officeart/2005/8/layout/default"/>
    <dgm:cxn modelId="{12ED7F29-E24D-413C-96E7-002ECDA852D5}" srcId="{311AC079-4EEC-4628-A46F-7E7F57252819}" destId="{8D239124-711D-4480-B84B-6EC4ED8D2F9C}" srcOrd="3" destOrd="0" parTransId="{12AB5098-4EF5-46AE-9021-9CFA8F69130F}" sibTransId="{7300EAA3-799C-451E-A882-8EB76EAF76C2}"/>
    <dgm:cxn modelId="{75B8952B-7940-445B-A408-9F855AB7F704}" type="presOf" srcId="{A6C6FA14-9CE8-414D-A7B9-49F62A6903CC}" destId="{4EFD8A5B-A1E7-478C-BE4A-D09254A912A4}" srcOrd="0" destOrd="0" presId="urn:microsoft.com/office/officeart/2005/8/layout/default"/>
    <dgm:cxn modelId="{39DE3E2F-F010-4AF6-85CB-9652BB2400EA}" srcId="{311AC079-4EEC-4628-A46F-7E7F57252819}" destId="{B213B7E0-CED6-4D6A-BC0A-7E18DBD37E75}" srcOrd="1" destOrd="0" parTransId="{C52FE82A-7810-49D4-A356-E316F52E82A3}" sibTransId="{4991CB30-D6E6-4287-AA26-65FA9B8F27F1}"/>
    <dgm:cxn modelId="{1AF5CD30-3F1B-44B3-A351-0A30D486CA8D}" srcId="{311AC079-4EEC-4628-A46F-7E7F57252819}" destId="{C035070D-623B-4227-8075-C8869C2569BB}" srcOrd="7" destOrd="0" parTransId="{E81C211F-8A7F-4B25-89AE-3BFFA8660215}" sibTransId="{F8F975E3-1177-45B4-89DB-F1594671DFE7}"/>
    <dgm:cxn modelId="{4308FE6D-3BEA-4D1B-AE09-F590FF236CFB}" type="presOf" srcId="{69A51994-3B0D-459F-99FF-5DC3216CCF3D}" destId="{B2B486F3-FAD6-4FD5-B8E7-2D2103AD3C52}" srcOrd="0" destOrd="0" presId="urn:microsoft.com/office/officeart/2005/8/layout/default"/>
    <dgm:cxn modelId="{7E5F7C6F-A6AC-44D9-BACA-DAEB34941F01}" type="presOf" srcId="{B213B7E0-CED6-4D6A-BC0A-7E18DBD37E75}" destId="{DE55469C-6374-45F3-ACA8-838137B05BFC}" srcOrd="0" destOrd="0" presId="urn:microsoft.com/office/officeart/2005/8/layout/default"/>
    <dgm:cxn modelId="{3F53A272-BD4C-4126-806A-BFCDEBCB1603}" srcId="{311AC079-4EEC-4628-A46F-7E7F57252819}" destId="{468F93F0-5600-4F3E-840E-E3461615CF1B}" srcOrd="6" destOrd="0" parTransId="{9B22979B-49C1-401C-A364-4FEED016EA2D}" sibTransId="{556E4A0A-769B-46D0-A8BA-A58196695CE2}"/>
    <dgm:cxn modelId="{C73BF491-7A89-43FA-9C27-84321707ED10}" type="presOf" srcId="{C035070D-623B-4227-8075-C8869C2569BB}" destId="{F9AF33A5-2571-46EE-84B7-F6E4750CAE22}" srcOrd="0" destOrd="0" presId="urn:microsoft.com/office/officeart/2005/8/layout/default"/>
    <dgm:cxn modelId="{FC17CE98-C962-4D9E-8EFB-CB4D2AF7E72C}" srcId="{311AC079-4EEC-4628-A46F-7E7F57252819}" destId="{69A51994-3B0D-459F-99FF-5DC3216CCF3D}" srcOrd="2" destOrd="0" parTransId="{22373DD1-3E4B-4120-A1A4-EF880CFD3BEA}" sibTransId="{34E6695E-ADF6-465E-8307-0D95BEA2DCF7}"/>
    <dgm:cxn modelId="{B22FB49D-AC34-4BDA-A1B5-E5B04BB533E6}" type="presOf" srcId="{311AC079-4EEC-4628-A46F-7E7F57252819}" destId="{8074D622-F149-401C-8CE0-67EA1B7EF715}" srcOrd="0" destOrd="0" presId="urn:microsoft.com/office/officeart/2005/8/layout/default"/>
    <dgm:cxn modelId="{E2D9E29E-6B71-4F6A-AC42-6095A8C51422}" srcId="{311AC079-4EEC-4628-A46F-7E7F57252819}" destId="{B0D8684D-B8DA-4178-81C3-9CD73B0CC0E4}" srcOrd="0" destOrd="0" parTransId="{6CA23FE3-5770-46B2-8AFA-10EED9448923}" sibTransId="{E720E598-FAD9-4350-BA47-DAAA973A63A3}"/>
    <dgm:cxn modelId="{F20E6BC4-4031-405D-A8E8-3D56CEC25851}" srcId="{311AC079-4EEC-4628-A46F-7E7F57252819}" destId="{F5A5F3D9-2DE0-4F91-9B2C-B8776C59A973}" srcOrd="5" destOrd="0" parTransId="{015FE307-49E1-43A4-833C-E3F7C908AA21}" sibTransId="{15959EAB-4F14-4C4F-96E8-2E912FDA040F}"/>
    <dgm:cxn modelId="{6DBC79D2-B232-46CC-829F-10B18EBF0FC0}" srcId="{311AC079-4EEC-4628-A46F-7E7F57252819}" destId="{A6C6FA14-9CE8-414D-A7B9-49F62A6903CC}" srcOrd="4" destOrd="0" parTransId="{10CB0110-59F6-4FBD-8167-D1894F88B163}" sibTransId="{5A76F8F4-05F1-4845-932E-AF624893358D}"/>
    <dgm:cxn modelId="{148169F2-9CE5-4AE9-9D30-E0AD9C28F7D2}" type="presOf" srcId="{8D239124-711D-4480-B84B-6EC4ED8D2F9C}" destId="{73D53F33-7C27-4906-A053-CE516743BC49}" srcOrd="0" destOrd="0" presId="urn:microsoft.com/office/officeart/2005/8/layout/default"/>
    <dgm:cxn modelId="{CEE85AAC-0334-4759-8A10-62A17EB62157}" type="presParOf" srcId="{8074D622-F149-401C-8CE0-67EA1B7EF715}" destId="{A316CBB5-456A-4C7F-8FC0-273740792EF4}" srcOrd="0" destOrd="0" presId="urn:microsoft.com/office/officeart/2005/8/layout/default"/>
    <dgm:cxn modelId="{89036191-DF11-4C38-8BBE-C5A952764598}" type="presParOf" srcId="{8074D622-F149-401C-8CE0-67EA1B7EF715}" destId="{CCA520C8-F0D5-4337-9FCE-2092B3B77A4C}" srcOrd="1" destOrd="0" presId="urn:microsoft.com/office/officeart/2005/8/layout/default"/>
    <dgm:cxn modelId="{600EB54B-B1F6-4D55-89C0-963E484C7EE9}" type="presParOf" srcId="{8074D622-F149-401C-8CE0-67EA1B7EF715}" destId="{DE55469C-6374-45F3-ACA8-838137B05BFC}" srcOrd="2" destOrd="0" presId="urn:microsoft.com/office/officeart/2005/8/layout/default"/>
    <dgm:cxn modelId="{CA9C186B-9E55-4F2E-BED2-07EF72482B71}" type="presParOf" srcId="{8074D622-F149-401C-8CE0-67EA1B7EF715}" destId="{269313BB-2B3A-4A73-A1BB-E8E23B8507DB}" srcOrd="3" destOrd="0" presId="urn:microsoft.com/office/officeart/2005/8/layout/default"/>
    <dgm:cxn modelId="{766D2EE0-10EF-4C0A-BF34-79FFBAD74E25}" type="presParOf" srcId="{8074D622-F149-401C-8CE0-67EA1B7EF715}" destId="{B2B486F3-FAD6-4FD5-B8E7-2D2103AD3C52}" srcOrd="4" destOrd="0" presId="urn:microsoft.com/office/officeart/2005/8/layout/default"/>
    <dgm:cxn modelId="{C27AD7C3-D313-4DAB-AB2B-BBE5A0E4AC9B}" type="presParOf" srcId="{8074D622-F149-401C-8CE0-67EA1B7EF715}" destId="{FD205552-6AB5-4BCF-8833-92B12D92B6DE}" srcOrd="5" destOrd="0" presId="urn:microsoft.com/office/officeart/2005/8/layout/default"/>
    <dgm:cxn modelId="{E3280279-186F-46AE-A36D-19ADD007FA01}" type="presParOf" srcId="{8074D622-F149-401C-8CE0-67EA1B7EF715}" destId="{73D53F33-7C27-4906-A053-CE516743BC49}" srcOrd="6" destOrd="0" presId="urn:microsoft.com/office/officeart/2005/8/layout/default"/>
    <dgm:cxn modelId="{F8C7ABCE-672A-406C-8F4D-A0A91545C9B4}" type="presParOf" srcId="{8074D622-F149-401C-8CE0-67EA1B7EF715}" destId="{119CBCE7-EDE1-4BAE-83AD-8433469838AD}" srcOrd="7" destOrd="0" presId="urn:microsoft.com/office/officeart/2005/8/layout/default"/>
    <dgm:cxn modelId="{737EE8D0-0DA5-4782-830A-83E3A8551B89}" type="presParOf" srcId="{8074D622-F149-401C-8CE0-67EA1B7EF715}" destId="{4EFD8A5B-A1E7-478C-BE4A-D09254A912A4}" srcOrd="8" destOrd="0" presId="urn:microsoft.com/office/officeart/2005/8/layout/default"/>
    <dgm:cxn modelId="{498D013A-FE35-4BEC-A567-B0582C6002B7}" type="presParOf" srcId="{8074D622-F149-401C-8CE0-67EA1B7EF715}" destId="{BE409C8C-E378-4815-964B-F86962D4A50B}" srcOrd="9" destOrd="0" presId="urn:microsoft.com/office/officeart/2005/8/layout/default"/>
    <dgm:cxn modelId="{BB4F72B7-703F-44A9-939D-6664D3FFC642}" type="presParOf" srcId="{8074D622-F149-401C-8CE0-67EA1B7EF715}" destId="{5FE09DBE-5AB1-4B39-8A1F-8606B69E0311}" srcOrd="10" destOrd="0" presId="urn:microsoft.com/office/officeart/2005/8/layout/default"/>
    <dgm:cxn modelId="{A7573849-184F-49FC-A2AA-F016A743A8EA}" type="presParOf" srcId="{8074D622-F149-401C-8CE0-67EA1B7EF715}" destId="{DFB84F72-FE59-4E3E-9B5E-7B459584354A}" srcOrd="11" destOrd="0" presId="urn:microsoft.com/office/officeart/2005/8/layout/default"/>
    <dgm:cxn modelId="{D18DACA1-B384-4975-B17A-39B01E0BF2D6}" type="presParOf" srcId="{8074D622-F149-401C-8CE0-67EA1B7EF715}" destId="{BC476039-4406-4579-8ED8-A50376F53EF9}" srcOrd="12" destOrd="0" presId="urn:microsoft.com/office/officeart/2005/8/layout/default"/>
    <dgm:cxn modelId="{38212ECE-FFE7-4D9E-BB33-798D72FDFF31}" type="presParOf" srcId="{8074D622-F149-401C-8CE0-67EA1B7EF715}" destId="{40DB2D9D-18D9-4A22-BD1E-0B5CBCC4DA61}" srcOrd="13" destOrd="0" presId="urn:microsoft.com/office/officeart/2005/8/layout/default"/>
    <dgm:cxn modelId="{6B050E83-7248-423C-9A6E-65BFBBC173A1}" type="presParOf" srcId="{8074D622-F149-401C-8CE0-67EA1B7EF715}" destId="{F9AF33A5-2571-46EE-84B7-F6E4750CAE2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E6F5B4-AB9B-41BB-892A-E2714C6BE21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1A88FC7E-B39D-4438-9B18-EB6C2ED4565F}">
      <dgm:prSet phldrT="[Text]" custT="1"/>
      <dgm:spPr/>
      <dgm:t>
        <a:bodyPr/>
        <a:lstStyle/>
        <a:p>
          <a:r>
            <a:rPr lang="en-US" sz="3600"/>
            <a:t>What We Do …</a:t>
          </a:r>
        </a:p>
      </dgm:t>
    </dgm:pt>
    <dgm:pt modelId="{EA9E0B59-1A96-4FF3-A266-4A53F4683F66}" type="parTrans" cxnId="{5B7F0190-8039-4C62-A858-F4FEF5C8749A}">
      <dgm:prSet/>
      <dgm:spPr/>
      <dgm:t>
        <a:bodyPr/>
        <a:lstStyle/>
        <a:p>
          <a:endParaRPr lang="en-US" sz="3600"/>
        </a:p>
      </dgm:t>
    </dgm:pt>
    <dgm:pt modelId="{363884E9-C49F-44F2-8715-492ABE245AB4}" type="sibTrans" cxnId="{5B7F0190-8039-4C62-A858-F4FEF5C8749A}">
      <dgm:prSet/>
      <dgm:spPr/>
      <dgm:t>
        <a:bodyPr/>
        <a:lstStyle/>
        <a:p>
          <a:endParaRPr lang="en-US" sz="3600"/>
        </a:p>
      </dgm:t>
    </dgm:pt>
    <dgm:pt modelId="{20748068-12BC-419F-824F-A199E558F6E3}">
      <dgm:prSet phldrT="[Text]" custT="1"/>
      <dgm:spPr/>
      <dgm:t>
        <a:bodyPr/>
        <a:lstStyle/>
        <a:p>
          <a:r>
            <a:rPr lang="en-US" sz="3600"/>
            <a:t>How We Do It … </a:t>
          </a:r>
        </a:p>
      </dgm:t>
    </dgm:pt>
    <dgm:pt modelId="{5E5B2565-5494-4415-B84D-722B9078FCD2}" type="parTrans" cxnId="{AF8037E9-7E4C-450B-8CC9-741715AB71A2}">
      <dgm:prSet/>
      <dgm:spPr/>
      <dgm:t>
        <a:bodyPr/>
        <a:lstStyle/>
        <a:p>
          <a:endParaRPr lang="en-US" sz="3600"/>
        </a:p>
      </dgm:t>
    </dgm:pt>
    <dgm:pt modelId="{8A2AD992-D4CC-447C-A035-483FAC4BFA5C}" type="sibTrans" cxnId="{AF8037E9-7E4C-450B-8CC9-741715AB71A2}">
      <dgm:prSet/>
      <dgm:spPr/>
      <dgm:t>
        <a:bodyPr/>
        <a:lstStyle/>
        <a:p>
          <a:endParaRPr lang="en-US" sz="3600"/>
        </a:p>
      </dgm:t>
    </dgm:pt>
    <dgm:pt modelId="{1F05748C-333C-4375-A7C5-6DFF3D3F5057}">
      <dgm:prSet phldrT="[Text]" custT="1"/>
      <dgm:spPr/>
      <dgm:t>
        <a:bodyPr/>
        <a:lstStyle/>
        <a:p>
          <a:r>
            <a:rPr lang="en-US" sz="3600"/>
            <a:t>Why We Do It …</a:t>
          </a:r>
        </a:p>
      </dgm:t>
    </dgm:pt>
    <dgm:pt modelId="{FD83C765-16E9-4D42-8ABB-5F22AD37FBAC}" type="parTrans" cxnId="{429C44DD-989C-4E26-B909-70C686CB30B1}">
      <dgm:prSet/>
      <dgm:spPr/>
      <dgm:t>
        <a:bodyPr/>
        <a:lstStyle/>
        <a:p>
          <a:endParaRPr lang="en-US" sz="3600"/>
        </a:p>
      </dgm:t>
    </dgm:pt>
    <dgm:pt modelId="{565595C7-79BB-4779-98EF-3D552A175929}" type="sibTrans" cxnId="{429C44DD-989C-4E26-B909-70C686CB30B1}">
      <dgm:prSet/>
      <dgm:spPr/>
      <dgm:t>
        <a:bodyPr/>
        <a:lstStyle/>
        <a:p>
          <a:endParaRPr lang="en-US" sz="3600"/>
        </a:p>
      </dgm:t>
    </dgm:pt>
    <dgm:pt modelId="{6080B588-BE4B-4F1F-A712-3BA28CC8ACF0}">
      <dgm:prSet custT="1"/>
      <dgm:spPr/>
      <dgm:t>
        <a:bodyPr/>
        <a:lstStyle/>
        <a:p>
          <a:r>
            <a:rPr lang="en-US" sz="3600"/>
            <a:t>How We Practice …</a:t>
          </a:r>
        </a:p>
      </dgm:t>
    </dgm:pt>
    <dgm:pt modelId="{42C2861A-3004-4DA1-8CD0-AA0A4018E994}" type="parTrans" cxnId="{C8762B09-1630-49B0-8664-9F2BE3998383}">
      <dgm:prSet/>
      <dgm:spPr/>
      <dgm:t>
        <a:bodyPr/>
        <a:lstStyle/>
        <a:p>
          <a:endParaRPr lang="en-US" sz="3600"/>
        </a:p>
      </dgm:t>
    </dgm:pt>
    <dgm:pt modelId="{D3D6163E-A94E-4E1E-82BA-712795B5000A}" type="sibTrans" cxnId="{C8762B09-1630-49B0-8664-9F2BE3998383}">
      <dgm:prSet/>
      <dgm:spPr/>
      <dgm:t>
        <a:bodyPr/>
        <a:lstStyle/>
        <a:p>
          <a:endParaRPr lang="en-US" sz="3600"/>
        </a:p>
      </dgm:t>
    </dgm:pt>
    <dgm:pt modelId="{90754C04-E32F-429D-B04D-5F9C7D254701}">
      <dgm:prSet custT="1"/>
      <dgm:spPr/>
      <dgm:t>
        <a:bodyPr/>
        <a:lstStyle/>
        <a:p>
          <a:r>
            <a:rPr lang="en-US" sz="3600"/>
            <a:t>How We Succeed … </a:t>
          </a:r>
        </a:p>
      </dgm:t>
    </dgm:pt>
    <dgm:pt modelId="{8C88F23B-F8A3-4965-9094-94E372C994E4}" type="parTrans" cxnId="{6B042C46-C070-4D94-977F-9518695CDCBB}">
      <dgm:prSet/>
      <dgm:spPr/>
      <dgm:t>
        <a:bodyPr/>
        <a:lstStyle/>
        <a:p>
          <a:endParaRPr lang="en-US" sz="3600"/>
        </a:p>
      </dgm:t>
    </dgm:pt>
    <dgm:pt modelId="{AAF9B54C-52F4-46F1-9CB4-124ECCB36254}" type="sibTrans" cxnId="{6B042C46-C070-4D94-977F-9518695CDCBB}">
      <dgm:prSet/>
      <dgm:spPr/>
      <dgm:t>
        <a:bodyPr/>
        <a:lstStyle/>
        <a:p>
          <a:endParaRPr lang="en-US" sz="3600"/>
        </a:p>
      </dgm:t>
    </dgm:pt>
    <dgm:pt modelId="{64D598BE-277D-48FE-82D4-C1892B5A007F}" type="pres">
      <dgm:prSet presAssocID="{AEE6F5B4-AB9B-41BB-892A-E2714C6BE21E}" presName="Name0" presStyleCnt="0">
        <dgm:presLayoutVars>
          <dgm:dir/>
        </dgm:presLayoutVars>
      </dgm:prSet>
      <dgm:spPr/>
    </dgm:pt>
    <dgm:pt modelId="{FAD7F769-EA53-45D4-B849-3B140DC1C9EE}" type="pres">
      <dgm:prSet presAssocID="{1A88FC7E-B39D-4438-9B18-EB6C2ED4565F}" presName="noChildren" presStyleCnt="0"/>
      <dgm:spPr/>
    </dgm:pt>
    <dgm:pt modelId="{447DEB77-4518-45B7-9756-C8AFAE0A0DFC}" type="pres">
      <dgm:prSet presAssocID="{1A88FC7E-B39D-4438-9B18-EB6C2ED4565F}" presName="gap" presStyleCnt="0"/>
      <dgm:spPr/>
    </dgm:pt>
    <dgm:pt modelId="{9495291C-112F-41D9-8569-0DC892B21A96}" type="pres">
      <dgm:prSet presAssocID="{1A88FC7E-B39D-4438-9B18-EB6C2ED4565F}" presName="medCircle2" presStyleLbl="vennNode1" presStyleIdx="0" presStyleCnt="5"/>
      <dgm:spPr/>
    </dgm:pt>
    <dgm:pt modelId="{97F83932-B89E-4580-8AB2-6CDD7AE0BA28}" type="pres">
      <dgm:prSet presAssocID="{1A88FC7E-B39D-4438-9B18-EB6C2ED4565F}" presName="txLvlOnly1" presStyleLbl="revTx" presStyleIdx="0" presStyleCnt="5" custLinFactNeighborX="-2153" custLinFactNeighborY="-574"/>
      <dgm:spPr/>
    </dgm:pt>
    <dgm:pt modelId="{83FEB2BA-1DF0-4837-89AF-76A6F364CB63}" type="pres">
      <dgm:prSet presAssocID="{20748068-12BC-419F-824F-A199E558F6E3}" presName="noChildren" presStyleCnt="0"/>
      <dgm:spPr/>
    </dgm:pt>
    <dgm:pt modelId="{7EC78BB0-B4C3-4F9E-ACBE-04F8FD51FCC0}" type="pres">
      <dgm:prSet presAssocID="{20748068-12BC-419F-824F-A199E558F6E3}" presName="gap" presStyleCnt="0"/>
      <dgm:spPr/>
    </dgm:pt>
    <dgm:pt modelId="{6F03ED69-BC13-4646-9DFF-4A115A7DA40C}" type="pres">
      <dgm:prSet presAssocID="{20748068-12BC-419F-824F-A199E558F6E3}" presName="medCircle2" presStyleLbl="vennNode1" presStyleIdx="1" presStyleCnt="5"/>
      <dgm:spPr/>
    </dgm:pt>
    <dgm:pt modelId="{5BEFBBC3-0496-4CE2-A87B-A8CDA7954E46}" type="pres">
      <dgm:prSet presAssocID="{20748068-12BC-419F-824F-A199E558F6E3}" presName="txLvlOnly1" presStyleLbl="revTx" presStyleIdx="1" presStyleCnt="5"/>
      <dgm:spPr/>
    </dgm:pt>
    <dgm:pt modelId="{5ED197E2-E8E7-4B40-9504-C53D22CE35E2}" type="pres">
      <dgm:prSet presAssocID="{1F05748C-333C-4375-A7C5-6DFF3D3F5057}" presName="noChildren" presStyleCnt="0"/>
      <dgm:spPr/>
    </dgm:pt>
    <dgm:pt modelId="{E6D042CE-57AF-496F-A6B8-EED9F76195B2}" type="pres">
      <dgm:prSet presAssocID="{1F05748C-333C-4375-A7C5-6DFF3D3F5057}" presName="gap" presStyleCnt="0"/>
      <dgm:spPr/>
    </dgm:pt>
    <dgm:pt modelId="{5925F62A-2A51-469D-974D-3C0649287631}" type="pres">
      <dgm:prSet presAssocID="{1F05748C-333C-4375-A7C5-6DFF3D3F5057}" presName="medCircle2" presStyleLbl="vennNode1" presStyleIdx="2" presStyleCnt="5"/>
      <dgm:spPr/>
    </dgm:pt>
    <dgm:pt modelId="{B48DE68E-5D12-4325-BE93-8C8FDC88EAB8}" type="pres">
      <dgm:prSet presAssocID="{1F05748C-333C-4375-A7C5-6DFF3D3F5057}" presName="txLvlOnly1" presStyleLbl="revTx" presStyleIdx="2" presStyleCnt="5"/>
      <dgm:spPr/>
    </dgm:pt>
    <dgm:pt modelId="{FD141821-3E26-4128-A96B-0FEEE69B8A52}" type="pres">
      <dgm:prSet presAssocID="{6080B588-BE4B-4F1F-A712-3BA28CC8ACF0}" presName="noChildren" presStyleCnt="0"/>
      <dgm:spPr/>
    </dgm:pt>
    <dgm:pt modelId="{459EC394-7A38-48CB-AEBB-719E0713C685}" type="pres">
      <dgm:prSet presAssocID="{6080B588-BE4B-4F1F-A712-3BA28CC8ACF0}" presName="gap" presStyleCnt="0"/>
      <dgm:spPr/>
    </dgm:pt>
    <dgm:pt modelId="{D4E9E415-9E0B-4A5D-800E-665DDFCA9546}" type="pres">
      <dgm:prSet presAssocID="{6080B588-BE4B-4F1F-A712-3BA28CC8ACF0}" presName="medCircle2" presStyleLbl="vennNode1" presStyleIdx="3" presStyleCnt="5"/>
      <dgm:spPr/>
    </dgm:pt>
    <dgm:pt modelId="{A9B318A9-2C6C-4951-84D7-6B63115A6B39}" type="pres">
      <dgm:prSet presAssocID="{6080B588-BE4B-4F1F-A712-3BA28CC8ACF0}" presName="txLvlOnly1" presStyleLbl="revTx" presStyleIdx="3" presStyleCnt="5"/>
      <dgm:spPr/>
    </dgm:pt>
    <dgm:pt modelId="{3324CAA7-F16C-4444-AD2C-DC91C9FDBD04}" type="pres">
      <dgm:prSet presAssocID="{90754C04-E32F-429D-B04D-5F9C7D254701}" presName="noChildren" presStyleCnt="0"/>
      <dgm:spPr/>
    </dgm:pt>
    <dgm:pt modelId="{28EEA2C1-38A3-4D97-BDD2-10CA22D63E52}" type="pres">
      <dgm:prSet presAssocID="{90754C04-E32F-429D-B04D-5F9C7D254701}" presName="gap" presStyleCnt="0"/>
      <dgm:spPr/>
    </dgm:pt>
    <dgm:pt modelId="{917BF9A8-D38A-40D3-89A5-3E8DBC611A95}" type="pres">
      <dgm:prSet presAssocID="{90754C04-E32F-429D-B04D-5F9C7D254701}" presName="medCircle2" presStyleLbl="vennNode1" presStyleIdx="4" presStyleCnt="5"/>
      <dgm:spPr/>
    </dgm:pt>
    <dgm:pt modelId="{4EDD3AB9-E8EC-4F69-AC12-B2F52FA19FB6}" type="pres">
      <dgm:prSet presAssocID="{90754C04-E32F-429D-B04D-5F9C7D254701}" presName="txLvlOnly1" presStyleLbl="revTx" presStyleIdx="4" presStyleCnt="5"/>
      <dgm:spPr/>
    </dgm:pt>
  </dgm:ptLst>
  <dgm:cxnLst>
    <dgm:cxn modelId="{C8762B09-1630-49B0-8664-9F2BE3998383}" srcId="{AEE6F5B4-AB9B-41BB-892A-E2714C6BE21E}" destId="{6080B588-BE4B-4F1F-A712-3BA28CC8ACF0}" srcOrd="3" destOrd="0" parTransId="{42C2861A-3004-4DA1-8CD0-AA0A4018E994}" sibTransId="{D3D6163E-A94E-4E1E-82BA-712795B5000A}"/>
    <dgm:cxn modelId="{6B042C46-C070-4D94-977F-9518695CDCBB}" srcId="{AEE6F5B4-AB9B-41BB-892A-E2714C6BE21E}" destId="{90754C04-E32F-429D-B04D-5F9C7D254701}" srcOrd="4" destOrd="0" parTransId="{8C88F23B-F8A3-4965-9094-94E372C994E4}" sibTransId="{AAF9B54C-52F4-46F1-9CB4-124ECCB36254}"/>
    <dgm:cxn modelId="{F270F774-3506-4F24-802E-7EE1E5B4C576}" type="presOf" srcId="{90754C04-E32F-429D-B04D-5F9C7D254701}" destId="{4EDD3AB9-E8EC-4F69-AC12-B2F52FA19FB6}" srcOrd="0" destOrd="0" presId="urn:microsoft.com/office/officeart/2008/layout/VerticalCircleList"/>
    <dgm:cxn modelId="{5B7F0190-8039-4C62-A858-F4FEF5C8749A}" srcId="{AEE6F5B4-AB9B-41BB-892A-E2714C6BE21E}" destId="{1A88FC7E-B39D-4438-9B18-EB6C2ED4565F}" srcOrd="0" destOrd="0" parTransId="{EA9E0B59-1A96-4FF3-A266-4A53F4683F66}" sibTransId="{363884E9-C49F-44F2-8715-492ABE245AB4}"/>
    <dgm:cxn modelId="{F12CFBC0-EBC4-409A-AE88-EC005263CF49}" type="presOf" srcId="{AEE6F5B4-AB9B-41BB-892A-E2714C6BE21E}" destId="{64D598BE-277D-48FE-82D4-C1892B5A007F}" srcOrd="0" destOrd="0" presId="urn:microsoft.com/office/officeart/2008/layout/VerticalCircleList"/>
    <dgm:cxn modelId="{2319D1CF-6BF4-4DC5-BC08-FA7D4952767C}" type="presOf" srcId="{1F05748C-333C-4375-A7C5-6DFF3D3F5057}" destId="{B48DE68E-5D12-4325-BE93-8C8FDC88EAB8}" srcOrd="0" destOrd="0" presId="urn:microsoft.com/office/officeart/2008/layout/VerticalCircleList"/>
    <dgm:cxn modelId="{2016A6D0-E8CC-412B-9A48-9D9D8B84B685}" type="presOf" srcId="{20748068-12BC-419F-824F-A199E558F6E3}" destId="{5BEFBBC3-0496-4CE2-A87B-A8CDA7954E46}" srcOrd="0" destOrd="0" presId="urn:microsoft.com/office/officeart/2008/layout/VerticalCircleList"/>
    <dgm:cxn modelId="{F7EA10DA-97B0-4E80-8EDF-00E52DE1B3C8}" type="presOf" srcId="{6080B588-BE4B-4F1F-A712-3BA28CC8ACF0}" destId="{A9B318A9-2C6C-4951-84D7-6B63115A6B39}" srcOrd="0" destOrd="0" presId="urn:microsoft.com/office/officeart/2008/layout/VerticalCircleList"/>
    <dgm:cxn modelId="{429C44DD-989C-4E26-B909-70C686CB30B1}" srcId="{AEE6F5B4-AB9B-41BB-892A-E2714C6BE21E}" destId="{1F05748C-333C-4375-A7C5-6DFF3D3F5057}" srcOrd="2" destOrd="0" parTransId="{FD83C765-16E9-4D42-8ABB-5F22AD37FBAC}" sibTransId="{565595C7-79BB-4779-98EF-3D552A175929}"/>
    <dgm:cxn modelId="{AF8037E9-7E4C-450B-8CC9-741715AB71A2}" srcId="{AEE6F5B4-AB9B-41BB-892A-E2714C6BE21E}" destId="{20748068-12BC-419F-824F-A199E558F6E3}" srcOrd="1" destOrd="0" parTransId="{5E5B2565-5494-4415-B84D-722B9078FCD2}" sibTransId="{8A2AD992-D4CC-447C-A035-483FAC4BFA5C}"/>
    <dgm:cxn modelId="{CBCD25FB-CCFA-4C81-904D-613D53AA6F3F}" type="presOf" srcId="{1A88FC7E-B39D-4438-9B18-EB6C2ED4565F}" destId="{97F83932-B89E-4580-8AB2-6CDD7AE0BA28}" srcOrd="0" destOrd="0" presId="urn:microsoft.com/office/officeart/2008/layout/VerticalCircleList"/>
    <dgm:cxn modelId="{32CB3B80-F672-40C9-B97A-93832D4F359C}" type="presParOf" srcId="{64D598BE-277D-48FE-82D4-C1892B5A007F}" destId="{FAD7F769-EA53-45D4-B849-3B140DC1C9EE}" srcOrd="0" destOrd="0" presId="urn:microsoft.com/office/officeart/2008/layout/VerticalCircleList"/>
    <dgm:cxn modelId="{8C21FC4A-FF80-45FC-B091-942360688928}" type="presParOf" srcId="{FAD7F769-EA53-45D4-B849-3B140DC1C9EE}" destId="{447DEB77-4518-45B7-9756-C8AFAE0A0DFC}" srcOrd="0" destOrd="0" presId="urn:microsoft.com/office/officeart/2008/layout/VerticalCircleList"/>
    <dgm:cxn modelId="{D9776D73-2378-4223-97A5-4DB1D7BA4949}" type="presParOf" srcId="{FAD7F769-EA53-45D4-B849-3B140DC1C9EE}" destId="{9495291C-112F-41D9-8569-0DC892B21A96}" srcOrd="1" destOrd="0" presId="urn:microsoft.com/office/officeart/2008/layout/VerticalCircleList"/>
    <dgm:cxn modelId="{45D704DC-B725-4844-AF34-B2A8C453AB91}" type="presParOf" srcId="{FAD7F769-EA53-45D4-B849-3B140DC1C9EE}" destId="{97F83932-B89E-4580-8AB2-6CDD7AE0BA28}" srcOrd="2" destOrd="0" presId="urn:microsoft.com/office/officeart/2008/layout/VerticalCircleList"/>
    <dgm:cxn modelId="{1BC5CAD5-6F7C-4A7D-83D6-3712C44BA981}" type="presParOf" srcId="{64D598BE-277D-48FE-82D4-C1892B5A007F}" destId="{83FEB2BA-1DF0-4837-89AF-76A6F364CB63}" srcOrd="1" destOrd="0" presId="urn:microsoft.com/office/officeart/2008/layout/VerticalCircleList"/>
    <dgm:cxn modelId="{1136CAAC-F4A6-410C-ABFB-B997439C1421}" type="presParOf" srcId="{83FEB2BA-1DF0-4837-89AF-76A6F364CB63}" destId="{7EC78BB0-B4C3-4F9E-ACBE-04F8FD51FCC0}" srcOrd="0" destOrd="0" presId="urn:microsoft.com/office/officeart/2008/layout/VerticalCircleList"/>
    <dgm:cxn modelId="{A98BEC99-65C6-4C34-B3A9-363573DB5910}" type="presParOf" srcId="{83FEB2BA-1DF0-4837-89AF-76A6F364CB63}" destId="{6F03ED69-BC13-4646-9DFF-4A115A7DA40C}" srcOrd="1" destOrd="0" presId="urn:microsoft.com/office/officeart/2008/layout/VerticalCircleList"/>
    <dgm:cxn modelId="{A0B12D56-E82F-4779-883D-DAC59EFA2E22}" type="presParOf" srcId="{83FEB2BA-1DF0-4837-89AF-76A6F364CB63}" destId="{5BEFBBC3-0496-4CE2-A87B-A8CDA7954E46}" srcOrd="2" destOrd="0" presId="urn:microsoft.com/office/officeart/2008/layout/VerticalCircleList"/>
    <dgm:cxn modelId="{A375B12F-79AE-4C36-8E28-DE7ABE1E3CAA}" type="presParOf" srcId="{64D598BE-277D-48FE-82D4-C1892B5A007F}" destId="{5ED197E2-E8E7-4B40-9504-C53D22CE35E2}" srcOrd="2" destOrd="0" presId="urn:microsoft.com/office/officeart/2008/layout/VerticalCircleList"/>
    <dgm:cxn modelId="{C4F79F58-D98C-412B-963F-8BB7112C62CE}" type="presParOf" srcId="{5ED197E2-E8E7-4B40-9504-C53D22CE35E2}" destId="{E6D042CE-57AF-496F-A6B8-EED9F76195B2}" srcOrd="0" destOrd="0" presId="urn:microsoft.com/office/officeart/2008/layout/VerticalCircleList"/>
    <dgm:cxn modelId="{A6E18320-C659-4699-8B73-D012561850A6}" type="presParOf" srcId="{5ED197E2-E8E7-4B40-9504-C53D22CE35E2}" destId="{5925F62A-2A51-469D-974D-3C0649287631}" srcOrd="1" destOrd="0" presId="urn:microsoft.com/office/officeart/2008/layout/VerticalCircleList"/>
    <dgm:cxn modelId="{D7F99B07-A450-4F48-A3D3-266F43533E61}" type="presParOf" srcId="{5ED197E2-E8E7-4B40-9504-C53D22CE35E2}" destId="{B48DE68E-5D12-4325-BE93-8C8FDC88EAB8}" srcOrd="2" destOrd="0" presId="urn:microsoft.com/office/officeart/2008/layout/VerticalCircleList"/>
    <dgm:cxn modelId="{0F09BCD1-D656-4A7B-862A-357AC32D13A0}" type="presParOf" srcId="{64D598BE-277D-48FE-82D4-C1892B5A007F}" destId="{FD141821-3E26-4128-A96B-0FEEE69B8A52}" srcOrd="3" destOrd="0" presId="urn:microsoft.com/office/officeart/2008/layout/VerticalCircleList"/>
    <dgm:cxn modelId="{157AFFC5-858E-4D6B-B700-89DE18F0C6C4}" type="presParOf" srcId="{FD141821-3E26-4128-A96B-0FEEE69B8A52}" destId="{459EC394-7A38-48CB-AEBB-719E0713C685}" srcOrd="0" destOrd="0" presId="urn:microsoft.com/office/officeart/2008/layout/VerticalCircleList"/>
    <dgm:cxn modelId="{6FE888A9-6B82-4347-8026-86AE42BE8A21}" type="presParOf" srcId="{FD141821-3E26-4128-A96B-0FEEE69B8A52}" destId="{D4E9E415-9E0B-4A5D-800E-665DDFCA9546}" srcOrd="1" destOrd="0" presId="urn:microsoft.com/office/officeart/2008/layout/VerticalCircleList"/>
    <dgm:cxn modelId="{8E27916E-5DC4-4CCD-9ED9-131C18FC7429}" type="presParOf" srcId="{FD141821-3E26-4128-A96B-0FEEE69B8A52}" destId="{A9B318A9-2C6C-4951-84D7-6B63115A6B39}" srcOrd="2" destOrd="0" presId="urn:microsoft.com/office/officeart/2008/layout/VerticalCircleList"/>
    <dgm:cxn modelId="{7E786D8C-F988-4286-8855-015A2A6F1CE9}" type="presParOf" srcId="{64D598BE-277D-48FE-82D4-C1892B5A007F}" destId="{3324CAA7-F16C-4444-AD2C-DC91C9FDBD04}" srcOrd="4" destOrd="0" presId="urn:microsoft.com/office/officeart/2008/layout/VerticalCircleList"/>
    <dgm:cxn modelId="{A8D565BF-9A12-4BD7-B168-E05EDD2E7AB4}" type="presParOf" srcId="{3324CAA7-F16C-4444-AD2C-DC91C9FDBD04}" destId="{28EEA2C1-38A3-4D97-BDD2-10CA22D63E52}" srcOrd="0" destOrd="0" presId="urn:microsoft.com/office/officeart/2008/layout/VerticalCircleList"/>
    <dgm:cxn modelId="{D93B29DA-1A8D-4D07-B430-C307B3768473}" type="presParOf" srcId="{3324CAA7-F16C-4444-AD2C-DC91C9FDBD04}" destId="{917BF9A8-D38A-40D3-89A5-3E8DBC611A95}" srcOrd="1" destOrd="0" presId="urn:microsoft.com/office/officeart/2008/layout/VerticalCircleList"/>
    <dgm:cxn modelId="{38BDA3A0-EF62-439A-9535-D0464675D342}" type="presParOf" srcId="{3324CAA7-F16C-4444-AD2C-DC91C9FDBD04}" destId="{4EDD3AB9-E8EC-4F69-AC12-B2F52FA19FB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E6F5B4-AB9B-41BB-892A-E2714C6BE21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1A88FC7E-B39D-4438-9B18-EB6C2ED4565F}">
      <dgm:prSet phldrT="[Text]" custT="1"/>
      <dgm:spPr/>
      <dgm:t>
        <a:bodyPr/>
        <a:lstStyle/>
        <a:p>
          <a:r>
            <a:rPr lang="en-US" sz="3600"/>
            <a:t>Mission Statement</a:t>
          </a:r>
        </a:p>
      </dgm:t>
    </dgm:pt>
    <dgm:pt modelId="{EA9E0B59-1A96-4FF3-A266-4A53F4683F66}" type="parTrans" cxnId="{5B7F0190-8039-4C62-A858-F4FEF5C8749A}">
      <dgm:prSet/>
      <dgm:spPr/>
      <dgm:t>
        <a:bodyPr/>
        <a:lstStyle/>
        <a:p>
          <a:endParaRPr lang="en-US" sz="3600"/>
        </a:p>
      </dgm:t>
    </dgm:pt>
    <dgm:pt modelId="{363884E9-C49F-44F2-8715-492ABE245AB4}" type="sibTrans" cxnId="{5B7F0190-8039-4C62-A858-F4FEF5C8749A}">
      <dgm:prSet/>
      <dgm:spPr/>
      <dgm:t>
        <a:bodyPr/>
        <a:lstStyle/>
        <a:p>
          <a:endParaRPr lang="en-US" sz="3600"/>
        </a:p>
      </dgm:t>
    </dgm:pt>
    <dgm:pt modelId="{20748068-12BC-419F-824F-A199E558F6E3}">
      <dgm:prSet phldrT="[Text]" custT="1"/>
      <dgm:spPr/>
      <dgm:t>
        <a:bodyPr/>
        <a:lstStyle/>
        <a:p>
          <a:r>
            <a:rPr lang="en-US" sz="3600"/>
            <a:t>Initiative </a:t>
          </a:r>
        </a:p>
      </dgm:t>
    </dgm:pt>
    <dgm:pt modelId="{5E5B2565-5494-4415-B84D-722B9078FCD2}" type="parTrans" cxnId="{AF8037E9-7E4C-450B-8CC9-741715AB71A2}">
      <dgm:prSet/>
      <dgm:spPr/>
      <dgm:t>
        <a:bodyPr/>
        <a:lstStyle/>
        <a:p>
          <a:endParaRPr lang="en-US" sz="3600"/>
        </a:p>
      </dgm:t>
    </dgm:pt>
    <dgm:pt modelId="{8A2AD992-D4CC-447C-A035-483FAC4BFA5C}" type="sibTrans" cxnId="{AF8037E9-7E4C-450B-8CC9-741715AB71A2}">
      <dgm:prSet/>
      <dgm:spPr/>
      <dgm:t>
        <a:bodyPr/>
        <a:lstStyle/>
        <a:p>
          <a:endParaRPr lang="en-US" sz="3600"/>
        </a:p>
      </dgm:t>
    </dgm:pt>
    <dgm:pt modelId="{1F05748C-333C-4375-A7C5-6DFF3D3F5057}">
      <dgm:prSet phldrT="[Text]" custT="1"/>
      <dgm:spPr/>
      <dgm:t>
        <a:bodyPr/>
        <a:lstStyle/>
        <a:p>
          <a:r>
            <a:rPr lang="en-US" sz="3600"/>
            <a:t>Goal</a:t>
          </a:r>
        </a:p>
      </dgm:t>
    </dgm:pt>
    <dgm:pt modelId="{FD83C765-16E9-4D42-8ABB-5F22AD37FBAC}" type="parTrans" cxnId="{429C44DD-989C-4E26-B909-70C686CB30B1}">
      <dgm:prSet/>
      <dgm:spPr/>
      <dgm:t>
        <a:bodyPr/>
        <a:lstStyle/>
        <a:p>
          <a:endParaRPr lang="en-US" sz="3600"/>
        </a:p>
      </dgm:t>
    </dgm:pt>
    <dgm:pt modelId="{565595C7-79BB-4779-98EF-3D552A175929}" type="sibTrans" cxnId="{429C44DD-989C-4E26-B909-70C686CB30B1}">
      <dgm:prSet/>
      <dgm:spPr/>
      <dgm:t>
        <a:bodyPr/>
        <a:lstStyle/>
        <a:p>
          <a:endParaRPr lang="en-US" sz="3600"/>
        </a:p>
      </dgm:t>
    </dgm:pt>
    <dgm:pt modelId="{6080B588-BE4B-4F1F-A712-3BA28CC8ACF0}">
      <dgm:prSet custT="1"/>
      <dgm:spPr/>
      <dgm:t>
        <a:bodyPr/>
        <a:lstStyle/>
        <a:p>
          <a:r>
            <a:rPr lang="en-US" sz="3600"/>
            <a:t>Action Step</a:t>
          </a:r>
        </a:p>
      </dgm:t>
    </dgm:pt>
    <dgm:pt modelId="{42C2861A-3004-4DA1-8CD0-AA0A4018E994}" type="parTrans" cxnId="{C8762B09-1630-49B0-8664-9F2BE3998383}">
      <dgm:prSet/>
      <dgm:spPr/>
      <dgm:t>
        <a:bodyPr/>
        <a:lstStyle/>
        <a:p>
          <a:endParaRPr lang="en-US" sz="3600"/>
        </a:p>
      </dgm:t>
    </dgm:pt>
    <dgm:pt modelId="{D3D6163E-A94E-4E1E-82BA-712795B5000A}" type="sibTrans" cxnId="{C8762B09-1630-49B0-8664-9F2BE3998383}">
      <dgm:prSet/>
      <dgm:spPr/>
      <dgm:t>
        <a:bodyPr/>
        <a:lstStyle/>
        <a:p>
          <a:endParaRPr lang="en-US" sz="3600"/>
        </a:p>
      </dgm:t>
    </dgm:pt>
    <dgm:pt modelId="{90754C04-E32F-429D-B04D-5F9C7D254701}">
      <dgm:prSet custT="1"/>
      <dgm:spPr/>
      <dgm:t>
        <a:bodyPr/>
        <a:lstStyle/>
        <a:p>
          <a:r>
            <a:rPr lang="en-US" sz="3600"/>
            <a:t>Measure of Success</a:t>
          </a:r>
        </a:p>
      </dgm:t>
    </dgm:pt>
    <dgm:pt modelId="{8C88F23B-F8A3-4965-9094-94E372C994E4}" type="parTrans" cxnId="{6B042C46-C070-4D94-977F-9518695CDCBB}">
      <dgm:prSet/>
      <dgm:spPr/>
      <dgm:t>
        <a:bodyPr/>
        <a:lstStyle/>
        <a:p>
          <a:endParaRPr lang="en-US" sz="3600"/>
        </a:p>
      </dgm:t>
    </dgm:pt>
    <dgm:pt modelId="{AAF9B54C-52F4-46F1-9CB4-124ECCB36254}" type="sibTrans" cxnId="{6B042C46-C070-4D94-977F-9518695CDCBB}">
      <dgm:prSet/>
      <dgm:spPr/>
      <dgm:t>
        <a:bodyPr/>
        <a:lstStyle/>
        <a:p>
          <a:endParaRPr lang="en-US" sz="3600"/>
        </a:p>
      </dgm:t>
    </dgm:pt>
    <dgm:pt modelId="{64D598BE-277D-48FE-82D4-C1892B5A007F}" type="pres">
      <dgm:prSet presAssocID="{AEE6F5B4-AB9B-41BB-892A-E2714C6BE21E}" presName="Name0" presStyleCnt="0">
        <dgm:presLayoutVars>
          <dgm:dir/>
        </dgm:presLayoutVars>
      </dgm:prSet>
      <dgm:spPr/>
    </dgm:pt>
    <dgm:pt modelId="{FAD7F769-EA53-45D4-B849-3B140DC1C9EE}" type="pres">
      <dgm:prSet presAssocID="{1A88FC7E-B39D-4438-9B18-EB6C2ED4565F}" presName="noChildren" presStyleCnt="0"/>
      <dgm:spPr/>
    </dgm:pt>
    <dgm:pt modelId="{447DEB77-4518-45B7-9756-C8AFAE0A0DFC}" type="pres">
      <dgm:prSet presAssocID="{1A88FC7E-B39D-4438-9B18-EB6C2ED4565F}" presName="gap" presStyleCnt="0"/>
      <dgm:spPr/>
    </dgm:pt>
    <dgm:pt modelId="{9495291C-112F-41D9-8569-0DC892B21A96}" type="pres">
      <dgm:prSet presAssocID="{1A88FC7E-B39D-4438-9B18-EB6C2ED4565F}" presName="medCircle2" presStyleLbl="vennNode1" presStyleIdx="0" presStyleCnt="5"/>
      <dgm:spPr/>
    </dgm:pt>
    <dgm:pt modelId="{97F83932-B89E-4580-8AB2-6CDD7AE0BA28}" type="pres">
      <dgm:prSet presAssocID="{1A88FC7E-B39D-4438-9B18-EB6C2ED4565F}" presName="txLvlOnly1" presStyleLbl="revTx" presStyleIdx="0" presStyleCnt="5"/>
      <dgm:spPr/>
    </dgm:pt>
    <dgm:pt modelId="{83FEB2BA-1DF0-4837-89AF-76A6F364CB63}" type="pres">
      <dgm:prSet presAssocID="{20748068-12BC-419F-824F-A199E558F6E3}" presName="noChildren" presStyleCnt="0"/>
      <dgm:spPr/>
    </dgm:pt>
    <dgm:pt modelId="{7EC78BB0-B4C3-4F9E-ACBE-04F8FD51FCC0}" type="pres">
      <dgm:prSet presAssocID="{20748068-12BC-419F-824F-A199E558F6E3}" presName="gap" presStyleCnt="0"/>
      <dgm:spPr/>
    </dgm:pt>
    <dgm:pt modelId="{6F03ED69-BC13-4646-9DFF-4A115A7DA40C}" type="pres">
      <dgm:prSet presAssocID="{20748068-12BC-419F-824F-A199E558F6E3}" presName="medCircle2" presStyleLbl="vennNode1" presStyleIdx="1" presStyleCnt="5"/>
      <dgm:spPr/>
    </dgm:pt>
    <dgm:pt modelId="{5BEFBBC3-0496-4CE2-A87B-A8CDA7954E46}" type="pres">
      <dgm:prSet presAssocID="{20748068-12BC-419F-824F-A199E558F6E3}" presName="txLvlOnly1" presStyleLbl="revTx" presStyleIdx="1" presStyleCnt="5"/>
      <dgm:spPr/>
    </dgm:pt>
    <dgm:pt modelId="{5ED197E2-E8E7-4B40-9504-C53D22CE35E2}" type="pres">
      <dgm:prSet presAssocID="{1F05748C-333C-4375-A7C5-6DFF3D3F5057}" presName="noChildren" presStyleCnt="0"/>
      <dgm:spPr/>
    </dgm:pt>
    <dgm:pt modelId="{E6D042CE-57AF-496F-A6B8-EED9F76195B2}" type="pres">
      <dgm:prSet presAssocID="{1F05748C-333C-4375-A7C5-6DFF3D3F5057}" presName="gap" presStyleCnt="0"/>
      <dgm:spPr/>
    </dgm:pt>
    <dgm:pt modelId="{5925F62A-2A51-469D-974D-3C0649287631}" type="pres">
      <dgm:prSet presAssocID="{1F05748C-333C-4375-A7C5-6DFF3D3F5057}" presName="medCircle2" presStyleLbl="vennNode1" presStyleIdx="2" presStyleCnt="5"/>
      <dgm:spPr/>
    </dgm:pt>
    <dgm:pt modelId="{B48DE68E-5D12-4325-BE93-8C8FDC88EAB8}" type="pres">
      <dgm:prSet presAssocID="{1F05748C-333C-4375-A7C5-6DFF3D3F5057}" presName="txLvlOnly1" presStyleLbl="revTx" presStyleIdx="2" presStyleCnt="5"/>
      <dgm:spPr/>
    </dgm:pt>
    <dgm:pt modelId="{FD141821-3E26-4128-A96B-0FEEE69B8A52}" type="pres">
      <dgm:prSet presAssocID="{6080B588-BE4B-4F1F-A712-3BA28CC8ACF0}" presName="noChildren" presStyleCnt="0"/>
      <dgm:spPr/>
    </dgm:pt>
    <dgm:pt modelId="{459EC394-7A38-48CB-AEBB-719E0713C685}" type="pres">
      <dgm:prSet presAssocID="{6080B588-BE4B-4F1F-A712-3BA28CC8ACF0}" presName="gap" presStyleCnt="0"/>
      <dgm:spPr/>
    </dgm:pt>
    <dgm:pt modelId="{D4E9E415-9E0B-4A5D-800E-665DDFCA9546}" type="pres">
      <dgm:prSet presAssocID="{6080B588-BE4B-4F1F-A712-3BA28CC8ACF0}" presName="medCircle2" presStyleLbl="vennNode1" presStyleIdx="3" presStyleCnt="5"/>
      <dgm:spPr/>
    </dgm:pt>
    <dgm:pt modelId="{A9B318A9-2C6C-4951-84D7-6B63115A6B39}" type="pres">
      <dgm:prSet presAssocID="{6080B588-BE4B-4F1F-A712-3BA28CC8ACF0}" presName="txLvlOnly1" presStyleLbl="revTx" presStyleIdx="3" presStyleCnt="5"/>
      <dgm:spPr/>
    </dgm:pt>
    <dgm:pt modelId="{3324CAA7-F16C-4444-AD2C-DC91C9FDBD04}" type="pres">
      <dgm:prSet presAssocID="{90754C04-E32F-429D-B04D-5F9C7D254701}" presName="noChildren" presStyleCnt="0"/>
      <dgm:spPr/>
    </dgm:pt>
    <dgm:pt modelId="{28EEA2C1-38A3-4D97-BDD2-10CA22D63E52}" type="pres">
      <dgm:prSet presAssocID="{90754C04-E32F-429D-B04D-5F9C7D254701}" presName="gap" presStyleCnt="0"/>
      <dgm:spPr/>
    </dgm:pt>
    <dgm:pt modelId="{917BF9A8-D38A-40D3-89A5-3E8DBC611A95}" type="pres">
      <dgm:prSet presAssocID="{90754C04-E32F-429D-B04D-5F9C7D254701}" presName="medCircle2" presStyleLbl="vennNode1" presStyleIdx="4" presStyleCnt="5"/>
      <dgm:spPr/>
    </dgm:pt>
    <dgm:pt modelId="{4EDD3AB9-E8EC-4F69-AC12-B2F52FA19FB6}" type="pres">
      <dgm:prSet presAssocID="{90754C04-E32F-429D-B04D-5F9C7D254701}" presName="txLvlOnly1" presStyleLbl="revTx" presStyleIdx="4" presStyleCnt="5"/>
      <dgm:spPr/>
    </dgm:pt>
  </dgm:ptLst>
  <dgm:cxnLst>
    <dgm:cxn modelId="{C8762B09-1630-49B0-8664-9F2BE3998383}" srcId="{AEE6F5B4-AB9B-41BB-892A-E2714C6BE21E}" destId="{6080B588-BE4B-4F1F-A712-3BA28CC8ACF0}" srcOrd="3" destOrd="0" parTransId="{42C2861A-3004-4DA1-8CD0-AA0A4018E994}" sibTransId="{D3D6163E-A94E-4E1E-82BA-712795B5000A}"/>
    <dgm:cxn modelId="{6B042C46-C070-4D94-977F-9518695CDCBB}" srcId="{AEE6F5B4-AB9B-41BB-892A-E2714C6BE21E}" destId="{90754C04-E32F-429D-B04D-5F9C7D254701}" srcOrd="4" destOrd="0" parTransId="{8C88F23B-F8A3-4965-9094-94E372C994E4}" sibTransId="{AAF9B54C-52F4-46F1-9CB4-124ECCB36254}"/>
    <dgm:cxn modelId="{F270F774-3506-4F24-802E-7EE1E5B4C576}" type="presOf" srcId="{90754C04-E32F-429D-B04D-5F9C7D254701}" destId="{4EDD3AB9-E8EC-4F69-AC12-B2F52FA19FB6}" srcOrd="0" destOrd="0" presId="urn:microsoft.com/office/officeart/2008/layout/VerticalCircleList"/>
    <dgm:cxn modelId="{5B7F0190-8039-4C62-A858-F4FEF5C8749A}" srcId="{AEE6F5B4-AB9B-41BB-892A-E2714C6BE21E}" destId="{1A88FC7E-B39D-4438-9B18-EB6C2ED4565F}" srcOrd="0" destOrd="0" parTransId="{EA9E0B59-1A96-4FF3-A266-4A53F4683F66}" sibTransId="{363884E9-C49F-44F2-8715-492ABE245AB4}"/>
    <dgm:cxn modelId="{F12CFBC0-EBC4-409A-AE88-EC005263CF49}" type="presOf" srcId="{AEE6F5B4-AB9B-41BB-892A-E2714C6BE21E}" destId="{64D598BE-277D-48FE-82D4-C1892B5A007F}" srcOrd="0" destOrd="0" presId="urn:microsoft.com/office/officeart/2008/layout/VerticalCircleList"/>
    <dgm:cxn modelId="{2319D1CF-6BF4-4DC5-BC08-FA7D4952767C}" type="presOf" srcId="{1F05748C-333C-4375-A7C5-6DFF3D3F5057}" destId="{B48DE68E-5D12-4325-BE93-8C8FDC88EAB8}" srcOrd="0" destOrd="0" presId="urn:microsoft.com/office/officeart/2008/layout/VerticalCircleList"/>
    <dgm:cxn modelId="{2016A6D0-E8CC-412B-9A48-9D9D8B84B685}" type="presOf" srcId="{20748068-12BC-419F-824F-A199E558F6E3}" destId="{5BEFBBC3-0496-4CE2-A87B-A8CDA7954E46}" srcOrd="0" destOrd="0" presId="urn:microsoft.com/office/officeart/2008/layout/VerticalCircleList"/>
    <dgm:cxn modelId="{F7EA10DA-97B0-4E80-8EDF-00E52DE1B3C8}" type="presOf" srcId="{6080B588-BE4B-4F1F-A712-3BA28CC8ACF0}" destId="{A9B318A9-2C6C-4951-84D7-6B63115A6B39}" srcOrd="0" destOrd="0" presId="urn:microsoft.com/office/officeart/2008/layout/VerticalCircleList"/>
    <dgm:cxn modelId="{429C44DD-989C-4E26-B909-70C686CB30B1}" srcId="{AEE6F5B4-AB9B-41BB-892A-E2714C6BE21E}" destId="{1F05748C-333C-4375-A7C5-6DFF3D3F5057}" srcOrd="2" destOrd="0" parTransId="{FD83C765-16E9-4D42-8ABB-5F22AD37FBAC}" sibTransId="{565595C7-79BB-4779-98EF-3D552A175929}"/>
    <dgm:cxn modelId="{AF8037E9-7E4C-450B-8CC9-741715AB71A2}" srcId="{AEE6F5B4-AB9B-41BB-892A-E2714C6BE21E}" destId="{20748068-12BC-419F-824F-A199E558F6E3}" srcOrd="1" destOrd="0" parTransId="{5E5B2565-5494-4415-B84D-722B9078FCD2}" sibTransId="{8A2AD992-D4CC-447C-A035-483FAC4BFA5C}"/>
    <dgm:cxn modelId="{CBCD25FB-CCFA-4C81-904D-613D53AA6F3F}" type="presOf" srcId="{1A88FC7E-B39D-4438-9B18-EB6C2ED4565F}" destId="{97F83932-B89E-4580-8AB2-6CDD7AE0BA28}" srcOrd="0" destOrd="0" presId="urn:microsoft.com/office/officeart/2008/layout/VerticalCircleList"/>
    <dgm:cxn modelId="{32CB3B80-F672-40C9-B97A-93832D4F359C}" type="presParOf" srcId="{64D598BE-277D-48FE-82D4-C1892B5A007F}" destId="{FAD7F769-EA53-45D4-B849-3B140DC1C9EE}" srcOrd="0" destOrd="0" presId="urn:microsoft.com/office/officeart/2008/layout/VerticalCircleList"/>
    <dgm:cxn modelId="{8C21FC4A-FF80-45FC-B091-942360688928}" type="presParOf" srcId="{FAD7F769-EA53-45D4-B849-3B140DC1C9EE}" destId="{447DEB77-4518-45B7-9756-C8AFAE0A0DFC}" srcOrd="0" destOrd="0" presId="urn:microsoft.com/office/officeart/2008/layout/VerticalCircleList"/>
    <dgm:cxn modelId="{D9776D73-2378-4223-97A5-4DB1D7BA4949}" type="presParOf" srcId="{FAD7F769-EA53-45D4-B849-3B140DC1C9EE}" destId="{9495291C-112F-41D9-8569-0DC892B21A96}" srcOrd="1" destOrd="0" presId="urn:microsoft.com/office/officeart/2008/layout/VerticalCircleList"/>
    <dgm:cxn modelId="{45D704DC-B725-4844-AF34-B2A8C453AB91}" type="presParOf" srcId="{FAD7F769-EA53-45D4-B849-3B140DC1C9EE}" destId="{97F83932-B89E-4580-8AB2-6CDD7AE0BA28}" srcOrd="2" destOrd="0" presId="urn:microsoft.com/office/officeart/2008/layout/VerticalCircleList"/>
    <dgm:cxn modelId="{1BC5CAD5-6F7C-4A7D-83D6-3712C44BA981}" type="presParOf" srcId="{64D598BE-277D-48FE-82D4-C1892B5A007F}" destId="{83FEB2BA-1DF0-4837-89AF-76A6F364CB63}" srcOrd="1" destOrd="0" presId="urn:microsoft.com/office/officeart/2008/layout/VerticalCircleList"/>
    <dgm:cxn modelId="{1136CAAC-F4A6-410C-ABFB-B997439C1421}" type="presParOf" srcId="{83FEB2BA-1DF0-4837-89AF-76A6F364CB63}" destId="{7EC78BB0-B4C3-4F9E-ACBE-04F8FD51FCC0}" srcOrd="0" destOrd="0" presId="urn:microsoft.com/office/officeart/2008/layout/VerticalCircleList"/>
    <dgm:cxn modelId="{A98BEC99-65C6-4C34-B3A9-363573DB5910}" type="presParOf" srcId="{83FEB2BA-1DF0-4837-89AF-76A6F364CB63}" destId="{6F03ED69-BC13-4646-9DFF-4A115A7DA40C}" srcOrd="1" destOrd="0" presId="urn:microsoft.com/office/officeart/2008/layout/VerticalCircleList"/>
    <dgm:cxn modelId="{A0B12D56-E82F-4779-883D-DAC59EFA2E22}" type="presParOf" srcId="{83FEB2BA-1DF0-4837-89AF-76A6F364CB63}" destId="{5BEFBBC3-0496-4CE2-A87B-A8CDA7954E46}" srcOrd="2" destOrd="0" presId="urn:microsoft.com/office/officeart/2008/layout/VerticalCircleList"/>
    <dgm:cxn modelId="{A375B12F-79AE-4C36-8E28-DE7ABE1E3CAA}" type="presParOf" srcId="{64D598BE-277D-48FE-82D4-C1892B5A007F}" destId="{5ED197E2-E8E7-4B40-9504-C53D22CE35E2}" srcOrd="2" destOrd="0" presId="urn:microsoft.com/office/officeart/2008/layout/VerticalCircleList"/>
    <dgm:cxn modelId="{C4F79F58-D98C-412B-963F-8BB7112C62CE}" type="presParOf" srcId="{5ED197E2-E8E7-4B40-9504-C53D22CE35E2}" destId="{E6D042CE-57AF-496F-A6B8-EED9F76195B2}" srcOrd="0" destOrd="0" presId="urn:microsoft.com/office/officeart/2008/layout/VerticalCircleList"/>
    <dgm:cxn modelId="{A6E18320-C659-4699-8B73-D012561850A6}" type="presParOf" srcId="{5ED197E2-E8E7-4B40-9504-C53D22CE35E2}" destId="{5925F62A-2A51-469D-974D-3C0649287631}" srcOrd="1" destOrd="0" presId="urn:microsoft.com/office/officeart/2008/layout/VerticalCircleList"/>
    <dgm:cxn modelId="{D7F99B07-A450-4F48-A3D3-266F43533E61}" type="presParOf" srcId="{5ED197E2-E8E7-4B40-9504-C53D22CE35E2}" destId="{B48DE68E-5D12-4325-BE93-8C8FDC88EAB8}" srcOrd="2" destOrd="0" presId="urn:microsoft.com/office/officeart/2008/layout/VerticalCircleList"/>
    <dgm:cxn modelId="{0F09BCD1-D656-4A7B-862A-357AC32D13A0}" type="presParOf" srcId="{64D598BE-277D-48FE-82D4-C1892B5A007F}" destId="{FD141821-3E26-4128-A96B-0FEEE69B8A52}" srcOrd="3" destOrd="0" presId="urn:microsoft.com/office/officeart/2008/layout/VerticalCircleList"/>
    <dgm:cxn modelId="{157AFFC5-858E-4D6B-B700-89DE18F0C6C4}" type="presParOf" srcId="{FD141821-3E26-4128-A96B-0FEEE69B8A52}" destId="{459EC394-7A38-48CB-AEBB-719E0713C685}" srcOrd="0" destOrd="0" presId="urn:microsoft.com/office/officeart/2008/layout/VerticalCircleList"/>
    <dgm:cxn modelId="{6FE888A9-6B82-4347-8026-86AE42BE8A21}" type="presParOf" srcId="{FD141821-3E26-4128-A96B-0FEEE69B8A52}" destId="{D4E9E415-9E0B-4A5D-800E-665DDFCA9546}" srcOrd="1" destOrd="0" presId="urn:microsoft.com/office/officeart/2008/layout/VerticalCircleList"/>
    <dgm:cxn modelId="{8E27916E-5DC4-4CCD-9ED9-131C18FC7429}" type="presParOf" srcId="{FD141821-3E26-4128-A96B-0FEEE69B8A52}" destId="{A9B318A9-2C6C-4951-84D7-6B63115A6B39}" srcOrd="2" destOrd="0" presId="urn:microsoft.com/office/officeart/2008/layout/VerticalCircleList"/>
    <dgm:cxn modelId="{7E786D8C-F988-4286-8855-015A2A6F1CE9}" type="presParOf" srcId="{64D598BE-277D-48FE-82D4-C1892B5A007F}" destId="{3324CAA7-F16C-4444-AD2C-DC91C9FDBD04}" srcOrd="4" destOrd="0" presId="urn:microsoft.com/office/officeart/2008/layout/VerticalCircleList"/>
    <dgm:cxn modelId="{A8D565BF-9A12-4BD7-B168-E05EDD2E7AB4}" type="presParOf" srcId="{3324CAA7-F16C-4444-AD2C-DC91C9FDBD04}" destId="{28EEA2C1-38A3-4D97-BDD2-10CA22D63E52}" srcOrd="0" destOrd="0" presId="urn:microsoft.com/office/officeart/2008/layout/VerticalCircleList"/>
    <dgm:cxn modelId="{D93B29DA-1A8D-4D07-B430-C307B3768473}" type="presParOf" srcId="{3324CAA7-F16C-4444-AD2C-DC91C9FDBD04}" destId="{917BF9A8-D38A-40D3-89A5-3E8DBC611A95}" srcOrd="1" destOrd="0" presId="urn:microsoft.com/office/officeart/2008/layout/VerticalCircleList"/>
    <dgm:cxn modelId="{38BDA3A0-EF62-439A-9535-D0464675D342}" type="presParOf" srcId="{3324CAA7-F16C-4444-AD2C-DC91C9FDBD04}" destId="{4EDD3AB9-E8EC-4F69-AC12-B2F52FA19FB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6CBB5-456A-4C7F-8FC0-273740792EF4}">
      <dsp:nvSpPr>
        <dsp:cNvPr id="0" name=""/>
        <dsp:cNvSpPr/>
      </dsp:nvSpPr>
      <dsp:spPr>
        <a:xfrm>
          <a:off x="1020244" y="356"/>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solidFill>
                <a:srgbClr val="000000"/>
              </a:solidFill>
              <a:latin typeface="Calibri"/>
              <a:cs typeface="Calibri"/>
            </a:rPr>
            <a:t>ACCJC Institutional Set Standards </a:t>
          </a:r>
        </a:p>
      </dsp:txBody>
      <dsp:txXfrm>
        <a:off x="1020244" y="356"/>
        <a:ext cx="2465752" cy="1479451"/>
      </dsp:txXfrm>
    </dsp:sp>
    <dsp:sp modelId="{DE55469C-6374-45F3-ACA8-838137B05BFC}">
      <dsp:nvSpPr>
        <dsp:cNvPr id="0" name=""/>
        <dsp:cNvSpPr/>
      </dsp:nvSpPr>
      <dsp:spPr>
        <a:xfrm>
          <a:off x="3732572" y="356"/>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rgbClr val="000000"/>
              </a:solidFill>
              <a:latin typeface="Calibri"/>
              <a:cs typeface="Calibri"/>
            </a:rPr>
            <a:t>SRJC Indicators of Effective Outcomes</a:t>
          </a:r>
        </a:p>
      </dsp:txBody>
      <dsp:txXfrm>
        <a:off x="3732572" y="356"/>
        <a:ext cx="2465752" cy="1479451"/>
      </dsp:txXfrm>
    </dsp:sp>
    <dsp:sp modelId="{B2B486F3-FAD6-4FD5-B8E7-2D2103AD3C52}">
      <dsp:nvSpPr>
        <dsp:cNvPr id="0" name=""/>
        <dsp:cNvSpPr/>
      </dsp:nvSpPr>
      <dsp:spPr>
        <a:xfrm>
          <a:off x="6444900" y="356"/>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rgbClr val="000000"/>
              </a:solidFill>
              <a:latin typeface="Calibri"/>
              <a:cs typeface="Calibri"/>
            </a:rPr>
            <a:t>Student Centered Funding Formula </a:t>
          </a:r>
        </a:p>
      </dsp:txBody>
      <dsp:txXfrm>
        <a:off x="6444900" y="356"/>
        <a:ext cx="2465752" cy="1479451"/>
      </dsp:txXfrm>
    </dsp:sp>
    <dsp:sp modelId="{73D53F33-7C27-4906-A053-CE516743BC49}">
      <dsp:nvSpPr>
        <dsp:cNvPr id="0" name=""/>
        <dsp:cNvSpPr/>
      </dsp:nvSpPr>
      <dsp:spPr>
        <a:xfrm>
          <a:off x="1020244" y="1726383"/>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rgbClr val="000000"/>
              </a:solidFill>
              <a:latin typeface="Calibri"/>
              <a:cs typeface="Calibri"/>
            </a:rPr>
            <a:t>Vision 2030 </a:t>
          </a:r>
        </a:p>
      </dsp:txBody>
      <dsp:txXfrm>
        <a:off x="1020244" y="1726383"/>
        <a:ext cx="2465752" cy="1479451"/>
      </dsp:txXfrm>
    </dsp:sp>
    <dsp:sp modelId="{4EFD8A5B-A1E7-478C-BE4A-D09254A912A4}">
      <dsp:nvSpPr>
        <dsp:cNvPr id="0" name=""/>
        <dsp:cNvSpPr/>
      </dsp:nvSpPr>
      <dsp:spPr>
        <a:xfrm>
          <a:off x="3732572" y="1726383"/>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rgbClr val="000000"/>
              </a:solidFill>
              <a:latin typeface="Calibri"/>
              <a:cs typeface="Calibri"/>
            </a:rPr>
            <a:t>Perkins Core Indicators</a:t>
          </a:r>
        </a:p>
      </dsp:txBody>
      <dsp:txXfrm>
        <a:off x="3732572" y="1726383"/>
        <a:ext cx="2465752" cy="1479451"/>
      </dsp:txXfrm>
    </dsp:sp>
    <dsp:sp modelId="{5FE09DBE-5AB1-4B39-8A1F-8606B69E0311}">
      <dsp:nvSpPr>
        <dsp:cNvPr id="0" name=""/>
        <dsp:cNvSpPr/>
      </dsp:nvSpPr>
      <dsp:spPr>
        <a:xfrm>
          <a:off x="6444900" y="1726383"/>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rgbClr val="000000"/>
              </a:solidFill>
              <a:latin typeface="Calibri"/>
              <a:cs typeface="Calibri"/>
            </a:rPr>
            <a:t>Strong Workforce Program </a:t>
          </a:r>
        </a:p>
      </dsp:txBody>
      <dsp:txXfrm>
        <a:off x="6444900" y="1726383"/>
        <a:ext cx="2465752" cy="1479451"/>
      </dsp:txXfrm>
    </dsp:sp>
    <dsp:sp modelId="{BC476039-4406-4579-8ED8-A50376F53EF9}">
      <dsp:nvSpPr>
        <dsp:cNvPr id="0" name=""/>
        <dsp:cNvSpPr/>
      </dsp:nvSpPr>
      <dsp:spPr>
        <a:xfrm>
          <a:off x="2376408" y="3452410"/>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rgbClr val="000000"/>
              </a:solidFill>
              <a:latin typeface="Calibri"/>
              <a:cs typeface="Calibri"/>
            </a:rPr>
            <a:t>Student Equity Plan </a:t>
          </a:r>
        </a:p>
      </dsp:txBody>
      <dsp:txXfrm>
        <a:off x="2376408" y="3452410"/>
        <a:ext cx="2465752" cy="1479451"/>
      </dsp:txXfrm>
    </dsp:sp>
    <dsp:sp modelId="{F9AF33A5-2571-46EE-84B7-F6E4750CAE22}">
      <dsp:nvSpPr>
        <dsp:cNvPr id="0" name=""/>
        <dsp:cNvSpPr/>
      </dsp:nvSpPr>
      <dsp:spPr>
        <a:xfrm>
          <a:off x="5088736" y="3452410"/>
          <a:ext cx="2465752" cy="1479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rgbClr val="000000"/>
              </a:solidFill>
              <a:latin typeface="Calibri"/>
              <a:cs typeface="Calibri"/>
            </a:rPr>
            <a:t>Guided Pathways Plan</a:t>
          </a:r>
          <a:endParaRPr lang="en-US" sz="2600" kern="1200"/>
        </a:p>
      </dsp:txBody>
      <dsp:txXfrm>
        <a:off x="5088736" y="3452410"/>
        <a:ext cx="2465752" cy="1479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5291C-112F-41D9-8569-0DC892B21A96}">
      <dsp:nvSpPr>
        <dsp:cNvPr id="0" name=""/>
        <dsp:cNvSpPr/>
      </dsp:nvSpPr>
      <dsp:spPr>
        <a:xfrm>
          <a:off x="1045972" y="1693"/>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7F83932-B89E-4580-8AB2-6CDD7AE0BA28}">
      <dsp:nvSpPr>
        <dsp:cNvPr id="0" name=""/>
        <dsp:cNvSpPr/>
      </dsp:nvSpPr>
      <dsp:spPr>
        <a:xfrm>
          <a:off x="1463088" y="0"/>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What We Do …</a:t>
          </a:r>
        </a:p>
      </dsp:txBody>
      <dsp:txXfrm>
        <a:off x="1463088" y="0"/>
        <a:ext cx="5778499" cy="1083056"/>
      </dsp:txXfrm>
    </dsp:sp>
    <dsp:sp modelId="{6F03ED69-BC13-4646-9DFF-4A115A7DA40C}">
      <dsp:nvSpPr>
        <dsp:cNvPr id="0" name=""/>
        <dsp:cNvSpPr/>
      </dsp:nvSpPr>
      <dsp:spPr>
        <a:xfrm>
          <a:off x="1045972" y="1084749"/>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EFBBC3-0496-4CE2-A87B-A8CDA7954E46}">
      <dsp:nvSpPr>
        <dsp:cNvPr id="0" name=""/>
        <dsp:cNvSpPr/>
      </dsp:nvSpPr>
      <dsp:spPr>
        <a:xfrm>
          <a:off x="1587500" y="1084749"/>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How We Do It … </a:t>
          </a:r>
        </a:p>
      </dsp:txBody>
      <dsp:txXfrm>
        <a:off x="1587500" y="1084749"/>
        <a:ext cx="5778499" cy="1083056"/>
      </dsp:txXfrm>
    </dsp:sp>
    <dsp:sp modelId="{5925F62A-2A51-469D-974D-3C0649287631}">
      <dsp:nvSpPr>
        <dsp:cNvPr id="0" name=""/>
        <dsp:cNvSpPr/>
      </dsp:nvSpPr>
      <dsp:spPr>
        <a:xfrm>
          <a:off x="1045972" y="2167805"/>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8DE68E-5D12-4325-BE93-8C8FDC88EAB8}">
      <dsp:nvSpPr>
        <dsp:cNvPr id="0" name=""/>
        <dsp:cNvSpPr/>
      </dsp:nvSpPr>
      <dsp:spPr>
        <a:xfrm>
          <a:off x="1587500" y="2167805"/>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Why We Do It …</a:t>
          </a:r>
        </a:p>
      </dsp:txBody>
      <dsp:txXfrm>
        <a:off x="1587500" y="2167805"/>
        <a:ext cx="5778499" cy="1083056"/>
      </dsp:txXfrm>
    </dsp:sp>
    <dsp:sp modelId="{D4E9E415-9E0B-4A5D-800E-665DDFCA9546}">
      <dsp:nvSpPr>
        <dsp:cNvPr id="0" name=""/>
        <dsp:cNvSpPr/>
      </dsp:nvSpPr>
      <dsp:spPr>
        <a:xfrm>
          <a:off x="1045972" y="3250861"/>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B318A9-2C6C-4951-84D7-6B63115A6B39}">
      <dsp:nvSpPr>
        <dsp:cNvPr id="0" name=""/>
        <dsp:cNvSpPr/>
      </dsp:nvSpPr>
      <dsp:spPr>
        <a:xfrm>
          <a:off x="1587500" y="3250861"/>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How We Practice …</a:t>
          </a:r>
        </a:p>
      </dsp:txBody>
      <dsp:txXfrm>
        <a:off x="1587500" y="3250861"/>
        <a:ext cx="5778499" cy="1083056"/>
      </dsp:txXfrm>
    </dsp:sp>
    <dsp:sp modelId="{917BF9A8-D38A-40D3-89A5-3E8DBC611A95}">
      <dsp:nvSpPr>
        <dsp:cNvPr id="0" name=""/>
        <dsp:cNvSpPr/>
      </dsp:nvSpPr>
      <dsp:spPr>
        <a:xfrm>
          <a:off x="1045972" y="4333917"/>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EDD3AB9-E8EC-4F69-AC12-B2F52FA19FB6}">
      <dsp:nvSpPr>
        <dsp:cNvPr id="0" name=""/>
        <dsp:cNvSpPr/>
      </dsp:nvSpPr>
      <dsp:spPr>
        <a:xfrm>
          <a:off x="1587500" y="4333917"/>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How We Succeed … </a:t>
          </a:r>
        </a:p>
      </dsp:txBody>
      <dsp:txXfrm>
        <a:off x="1587500" y="4333917"/>
        <a:ext cx="5778499" cy="1083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5291C-112F-41D9-8569-0DC892B21A96}">
      <dsp:nvSpPr>
        <dsp:cNvPr id="0" name=""/>
        <dsp:cNvSpPr/>
      </dsp:nvSpPr>
      <dsp:spPr>
        <a:xfrm>
          <a:off x="1045972" y="1693"/>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7F83932-B89E-4580-8AB2-6CDD7AE0BA28}">
      <dsp:nvSpPr>
        <dsp:cNvPr id="0" name=""/>
        <dsp:cNvSpPr/>
      </dsp:nvSpPr>
      <dsp:spPr>
        <a:xfrm>
          <a:off x="1587500" y="1693"/>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Mission Statement</a:t>
          </a:r>
        </a:p>
      </dsp:txBody>
      <dsp:txXfrm>
        <a:off x="1587500" y="1693"/>
        <a:ext cx="5778499" cy="1083056"/>
      </dsp:txXfrm>
    </dsp:sp>
    <dsp:sp modelId="{6F03ED69-BC13-4646-9DFF-4A115A7DA40C}">
      <dsp:nvSpPr>
        <dsp:cNvPr id="0" name=""/>
        <dsp:cNvSpPr/>
      </dsp:nvSpPr>
      <dsp:spPr>
        <a:xfrm>
          <a:off x="1045972" y="1084749"/>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EFBBC3-0496-4CE2-A87B-A8CDA7954E46}">
      <dsp:nvSpPr>
        <dsp:cNvPr id="0" name=""/>
        <dsp:cNvSpPr/>
      </dsp:nvSpPr>
      <dsp:spPr>
        <a:xfrm>
          <a:off x="1587500" y="1084749"/>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Initiative </a:t>
          </a:r>
        </a:p>
      </dsp:txBody>
      <dsp:txXfrm>
        <a:off x="1587500" y="1084749"/>
        <a:ext cx="5778499" cy="1083056"/>
      </dsp:txXfrm>
    </dsp:sp>
    <dsp:sp modelId="{5925F62A-2A51-469D-974D-3C0649287631}">
      <dsp:nvSpPr>
        <dsp:cNvPr id="0" name=""/>
        <dsp:cNvSpPr/>
      </dsp:nvSpPr>
      <dsp:spPr>
        <a:xfrm>
          <a:off x="1045972" y="2167805"/>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8DE68E-5D12-4325-BE93-8C8FDC88EAB8}">
      <dsp:nvSpPr>
        <dsp:cNvPr id="0" name=""/>
        <dsp:cNvSpPr/>
      </dsp:nvSpPr>
      <dsp:spPr>
        <a:xfrm>
          <a:off x="1587500" y="2167805"/>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Goal</a:t>
          </a:r>
        </a:p>
      </dsp:txBody>
      <dsp:txXfrm>
        <a:off x="1587500" y="2167805"/>
        <a:ext cx="5778499" cy="1083056"/>
      </dsp:txXfrm>
    </dsp:sp>
    <dsp:sp modelId="{D4E9E415-9E0B-4A5D-800E-665DDFCA9546}">
      <dsp:nvSpPr>
        <dsp:cNvPr id="0" name=""/>
        <dsp:cNvSpPr/>
      </dsp:nvSpPr>
      <dsp:spPr>
        <a:xfrm>
          <a:off x="1045972" y="3250861"/>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B318A9-2C6C-4951-84D7-6B63115A6B39}">
      <dsp:nvSpPr>
        <dsp:cNvPr id="0" name=""/>
        <dsp:cNvSpPr/>
      </dsp:nvSpPr>
      <dsp:spPr>
        <a:xfrm>
          <a:off x="1587500" y="3250861"/>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Action Step</a:t>
          </a:r>
        </a:p>
      </dsp:txBody>
      <dsp:txXfrm>
        <a:off x="1587500" y="3250861"/>
        <a:ext cx="5778499" cy="1083056"/>
      </dsp:txXfrm>
    </dsp:sp>
    <dsp:sp modelId="{917BF9A8-D38A-40D3-89A5-3E8DBC611A95}">
      <dsp:nvSpPr>
        <dsp:cNvPr id="0" name=""/>
        <dsp:cNvSpPr/>
      </dsp:nvSpPr>
      <dsp:spPr>
        <a:xfrm>
          <a:off x="1045972" y="4333917"/>
          <a:ext cx="1083056" cy="10830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EDD3AB9-E8EC-4F69-AC12-B2F52FA19FB6}">
      <dsp:nvSpPr>
        <dsp:cNvPr id="0" name=""/>
        <dsp:cNvSpPr/>
      </dsp:nvSpPr>
      <dsp:spPr>
        <a:xfrm>
          <a:off x="1587500" y="4333917"/>
          <a:ext cx="5778499" cy="108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en-US" sz="3600" kern="1200"/>
            <a:t>Measure of Success</a:t>
          </a:r>
        </a:p>
      </dsp:txBody>
      <dsp:txXfrm>
        <a:off x="1587500" y="4333917"/>
        <a:ext cx="5778499" cy="10830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76797-883B-4729-98AF-D14F14F73788}"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B7CCA-1EDD-42DC-9E9A-E7BF31F1AE61}" type="slidenum">
              <a:rPr lang="en-US" smtClean="0"/>
              <a:t>‹#›</a:t>
            </a:fld>
            <a:endParaRPr lang="en-US"/>
          </a:p>
        </p:txBody>
      </p:sp>
    </p:spTree>
    <p:extLst>
      <p:ext uri="{BB962C8B-B14F-4D97-AF65-F5344CB8AC3E}">
        <p14:creationId xmlns:p14="http://schemas.microsoft.com/office/powerpoint/2010/main" val="118510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0FB7CCA-1EDD-42DC-9E9A-E7BF31F1AE61}" type="slidenum">
              <a:rPr lang="en-US" smtClean="0"/>
              <a:t>1</a:t>
            </a:fld>
            <a:endParaRPr lang="en-US"/>
          </a:p>
        </p:txBody>
      </p:sp>
    </p:spTree>
    <p:extLst>
      <p:ext uri="{BB962C8B-B14F-4D97-AF65-F5344CB8AC3E}">
        <p14:creationId xmlns:p14="http://schemas.microsoft.com/office/powerpoint/2010/main" val="322304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the past 105 years, SRJC has been a pillar of legacy, excellence, and access to upward social mobility for Sonoma County.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13A7D67-F8C0-4C79-AF1B-C0B1E5B83BCD}" type="slidenum">
              <a:rPr lang="en-US"/>
              <a:t>4</a:t>
            </a:fld>
            <a:endParaRPr lang="en-US"/>
          </a:p>
        </p:txBody>
      </p:sp>
    </p:spTree>
    <p:extLst>
      <p:ext uri="{BB962C8B-B14F-4D97-AF65-F5344CB8AC3E}">
        <p14:creationId xmlns:p14="http://schemas.microsoft.com/office/powerpoint/2010/main" val="125686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these plans contributes to a holistic strategy aimed at ensuring that California’s community colleges deliver accessible, high-quality, and equitable education that prepares students for academic and career success. Together, they address diverse aspects of the student experience, from enrollment through career entry, supporting continuous improvement in alignment with statewide goals.</a:t>
            </a:r>
          </a:p>
          <a:p>
            <a:endParaRPr lang="en-US">
              <a:cs typeface="Calibri"/>
            </a:endParaRPr>
          </a:p>
          <a:p>
            <a:pPr marL="457200" indent="-457200">
              <a:buFont typeface="Arial,Sans-Serif"/>
              <a:buChar char="•"/>
            </a:pPr>
            <a:r>
              <a:rPr lang="en-US"/>
              <a:t>ACCJC Institutional Set Standards - performance benchmarks established by colleges accredited by the Accrediting Commission for Community and Junior Colleges (ACCJC)</a:t>
            </a:r>
            <a:endParaRPr lang="en-US">
              <a:cs typeface="Calibri"/>
            </a:endParaRPr>
          </a:p>
          <a:p>
            <a:pPr marL="457200" indent="-457200">
              <a:buFont typeface="Arial,Sans-Serif"/>
              <a:buChar char="•"/>
            </a:pPr>
            <a:r>
              <a:rPr lang="en-US"/>
              <a:t>SRJC Indicators of Effective Outcomes - metrics used to measure the college’s progress toward achieving its mission of student success, equity, and community engagement.</a:t>
            </a:r>
            <a:endParaRPr lang="en-US">
              <a:cs typeface="Calibri"/>
            </a:endParaRPr>
          </a:p>
          <a:p>
            <a:pPr marL="457200" indent="-457200">
              <a:buFont typeface="Arial,Sans-Serif"/>
              <a:buChar char="•"/>
            </a:pPr>
            <a:r>
              <a:rPr lang="en-US"/>
              <a:t>Student Centered Funding Formula  - (SCFF) for California Community Colleges allocates funds based on several Key Performance Indicators (KPIs) focused on student success and equity.</a:t>
            </a:r>
            <a:endParaRPr lang="en-US">
              <a:cs typeface="Calibri"/>
            </a:endParaRPr>
          </a:p>
          <a:p>
            <a:pPr marL="457200" indent="-457200">
              <a:buFont typeface="Arial,Sans-Serif"/>
              <a:buChar char="•"/>
            </a:pPr>
            <a:r>
              <a:rPr lang="en-US"/>
              <a:t>Vision 2030 - outlines a strategic roadmap focused on improving educational outcomes, equity, and workforce readiness for California’s students</a:t>
            </a:r>
            <a:endParaRPr lang="en-US">
              <a:cs typeface="Calibri"/>
            </a:endParaRPr>
          </a:p>
          <a:p>
            <a:pPr marL="457200" indent="-457200">
              <a:buFont typeface="Arial,Sans-Serif"/>
              <a:buChar char="•"/>
            </a:pPr>
            <a:r>
              <a:rPr lang="en-US"/>
              <a:t>Perkins Core Indicators- performance measures established under the Carl D. Perkins Career and Technical Education Act to assess the effectiveness of Career and Technical Education (CTE) programs</a:t>
            </a:r>
            <a:endParaRPr lang="en-US">
              <a:cs typeface="Calibri"/>
            </a:endParaRPr>
          </a:p>
          <a:p>
            <a:pPr marL="457200" indent="-457200">
              <a:buFont typeface="Arial,Sans-Serif"/>
              <a:buChar char="•"/>
            </a:pPr>
            <a:r>
              <a:rPr lang="en-US"/>
              <a:t>Strong Workforce Program - initiative of California Community Colleges, aims to improve Career and Technical Education (CTE) outcomes by expanding access, increasing the quality of CTE programs, and aligning them with workforce demands</a:t>
            </a:r>
            <a:endParaRPr lang="en-US">
              <a:cs typeface="Calibri"/>
            </a:endParaRPr>
          </a:p>
          <a:p>
            <a:pPr marL="457200" indent="-457200">
              <a:buFont typeface="Arial,Sans-Serif"/>
              <a:buChar char="•"/>
            </a:pPr>
            <a:r>
              <a:rPr lang="en-US"/>
              <a:t>Student Equity Plan - designed to address and close equity gaps among student populations by implementing strategies that support access, success, and completion for all students, particularly those from historically underserved groups. </a:t>
            </a:r>
            <a:endParaRPr lang="en-US">
              <a:cs typeface="Calibri"/>
            </a:endParaRPr>
          </a:p>
          <a:p>
            <a:pPr marL="457200" indent="-457200">
              <a:buFont typeface="Arial,Sans-Serif"/>
              <a:buChar char="•"/>
            </a:pPr>
            <a:r>
              <a:rPr lang="en-US"/>
              <a:t>Guided Pathways Plan - designed to improve student outcomes by providing clear, structured educational pathways that support completion, transfer, and workforce alignment</a:t>
            </a:r>
            <a:endParaRPr lang="en-US">
              <a:cs typeface="Calibri"/>
            </a:endParaRPr>
          </a:p>
        </p:txBody>
      </p:sp>
      <p:sp>
        <p:nvSpPr>
          <p:cNvPr id="4" name="Slide Number Placeholder 3"/>
          <p:cNvSpPr>
            <a:spLocks noGrp="1"/>
          </p:cNvSpPr>
          <p:nvPr>
            <p:ph type="sldNum" sz="quarter" idx="5"/>
          </p:nvPr>
        </p:nvSpPr>
        <p:spPr/>
        <p:txBody>
          <a:bodyPr/>
          <a:lstStyle/>
          <a:p>
            <a:fld id="{B0FB7CCA-1EDD-42DC-9E9A-E7BF31F1AE61}" type="slidenum">
              <a:rPr lang="en-US" smtClean="0"/>
              <a:t>6</a:t>
            </a:fld>
            <a:endParaRPr lang="en-US"/>
          </a:p>
        </p:txBody>
      </p:sp>
    </p:spTree>
    <p:extLst>
      <p:ext uri="{BB962C8B-B14F-4D97-AF65-F5344CB8AC3E}">
        <p14:creationId xmlns:p14="http://schemas.microsoft.com/office/powerpoint/2010/main" val="71439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Success and Completion</a:t>
            </a:r>
            <a:endParaRPr lang="en-US"/>
          </a:p>
          <a:p>
            <a:r>
              <a:rPr lang="en-US"/>
              <a:t>Each KPI set emphasizes improving rates of course completion, credential attainment, and degree or certificate completion. For example, </a:t>
            </a:r>
            <a:r>
              <a:rPr lang="en-US" b="1"/>
              <a:t>ACCJC Institutional Set Standards</a:t>
            </a:r>
            <a:r>
              <a:rPr lang="en-US"/>
              <a:t> and </a:t>
            </a:r>
            <a:r>
              <a:rPr lang="en-US" b="1"/>
              <a:t>Perkins Core Indicators</a:t>
            </a:r>
            <a:r>
              <a:rPr lang="en-US"/>
              <a:t> track completion as a measure of institutional effectiveness and CTE program quality, while </a:t>
            </a:r>
            <a:r>
              <a:rPr lang="en-US" b="1"/>
              <a:t>Vision 2030</a:t>
            </a:r>
            <a:r>
              <a:rPr lang="en-US"/>
              <a:t> and </a:t>
            </a:r>
            <a:r>
              <a:rPr lang="en-US" b="1"/>
              <a:t>Guided Pathways</a:t>
            </a:r>
            <a:r>
              <a:rPr lang="en-US"/>
              <a:t> focus on accelerating time to completion for all students. </a:t>
            </a:r>
            <a:endParaRPr lang="en-US">
              <a:cs typeface="Calibri"/>
            </a:endParaRPr>
          </a:p>
          <a:p>
            <a:r>
              <a:rPr lang="en-US" b="1"/>
              <a:t>Equity and Access</a:t>
            </a:r>
            <a:endParaRPr lang="en-US"/>
          </a:p>
          <a:p>
            <a:r>
              <a:rPr lang="en-US"/>
              <a:t>Ensuring equitable outcomes for historically underserved students is a central theme. The </a:t>
            </a:r>
            <a:r>
              <a:rPr lang="en-US" b="1"/>
              <a:t>Student Equity Plan</a:t>
            </a:r>
            <a:r>
              <a:rPr lang="en-US"/>
              <a:t> specifically targets reducing achievement gaps, while </a:t>
            </a:r>
            <a:r>
              <a:rPr lang="en-US" b="1"/>
              <a:t>Vision 2030</a:t>
            </a:r>
            <a:r>
              <a:rPr lang="en-US"/>
              <a:t> and </a:t>
            </a:r>
            <a:r>
              <a:rPr lang="en-US" b="1"/>
              <a:t>Student-Centered Funding Formula</a:t>
            </a:r>
            <a:r>
              <a:rPr lang="en-US"/>
              <a:t> incentivize success for low-income and underrepresented students. These indicators align to ensure that all students, regardless of background, have access to high-quality education and the support needed to succeed. </a:t>
            </a:r>
          </a:p>
          <a:p>
            <a:r>
              <a:rPr lang="en-US" b="1"/>
              <a:t>Workforce Alignment and Economic Impact</a:t>
            </a:r>
            <a:endParaRPr lang="en-US"/>
          </a:p>
          <a:p>
            <a:r>
              <a:rPr lang="en-US"/>
              <a:t>Programs such as the </a:t>
            </a:r>
            <a:r>
              <a:rPr lang="en-US" b="1"/>
              <a:t>Strong Workforce Program</a:t>
            </a:r>
            <a:r>
              <a:rPr lang="en-US"/>
              <a:t> and </a:t>
            </a:r>
            <a:r>
              <a:rPr lang="en-US" b="1"/>
              <a:t>Perkins Core Indicators</a:t>
            </a:r>
            <a:r>
              <a:rPr lang="en-US"/>
              <a:t> are designed to align with labor market demands, measuring employment rates and wage gains for CTE program completers. This focus on workforce readiness also appears in </a:t>
            </a:r>
            <a:r>
              <a:rPr lang="en-US" b="1"/>
              <a:t>Student Centered Funding Formula</a:t>
            </a:r>
            <a:r>
              <a:rPr lang="en-US"/>
              <a:t> and </a:t>
            </a:r>
            <a:r>
              <a:rPr lang="en-US" b="1"/>
              <a:t>Vision 2030</a:t>
            </a:r>
            <a:r>
              <a:rPr lang="en-US"/>
              <a:t> goals, emphasizing living wage attainment as a benchmark for program effectiveness. </a:t>
            </a:r>
          </a:p>
          <a:p>
            <a:r>
              <a:rPr lang="en-US" b="1"/>
              <a:t>Continuous Improvement and Accountability</a:t>
            </a:r>
            <a:endParaRPr lang="en-US"/>
          </a:p>
          <a:p>
            <a:r>
              <a:rPr lang="en-US"/>
              <a:t>These KPIs promote data-driven decision-making and continuous improvement across institutions. </a:t>
            </a:r>
            <a:r>
              <a:rPr lang="en-US" b="1"/>
              <a:t>ACCJC Institutional Set Standards</a:t>
            </a:r>
            <a:r>
              <a:rPr lang="en-US"/>
              <a:t>, </a:t>
            </a:r>
            <a:r>
              <a:rPr lang="en-US" b="1"/>
              <a:t>SRJC Indicators of Effective Outcomes</a:t>
            </a:r>
            <a:r>
              <a:rPr lang="en-US"/>
              <a:t>, and the </a:t>
            </a:r>
            <a:r>
              <a:rPr lang="en-US" b="1"/>
              <a:t>Guided Pathways Plan</a:t>
            </a:r>
            <a:r>
              <a:rPr lang="en-US"/>
              <a:t> use specific metrics to track progress and assess areas for improvement, fostering accountability and transparency in educational quality. </a:t>
            </a:r>
          </a:p>
          <a:p>
            <a:r>
              <a:rPr lang="en-US" b="1"/>
              <a:t>Support for Holistic Student Development</a:t>
            </a:r>
            <a:endParaRPr lang="en-US"/>
          </a:p>
          <a:p>
            <a:r>
              <a:rPr lang="en-US"/>
              <a:t>Recognizing that student success is multifaceted, these KPIs encompass academic, career, and personal support. For example, </a:t>
            </a:r>
            <a:r>
              <a:rPr lang="en-US" b="1"/>
              <a:t>Guided Pathways</a:t>
            </a:r>
            <a:r>
              <a:rPr lang="en-US"/>
              <a:t> focuses on clear program pathways and integrated support services, while </a:t>
            </a:r>
            <a:r>
              <a:rPr lang="en-US" b="1"/>
              <a:t>Student Equity Plan</a:t>
            </a:r>
            <a:r>
              <a:rPr lang="en-US"/>
              <a:t> addresses non-academic barriers to success, such as financial and mental health resources. </a:t>
            </a:r>
          </a:p>
        </p:txBody>
      </p:sp>
      <p:sp>
        <p:nvSpPr>
          <p:cNvPr id="4" name="Slide Number Placeholder 3"/>
          <p:cNvSpPr>
            <a:spLocks noGrp="1"/>
          </p:cNvSpPr>
          <p:nvPr>
            <p:ph type="sldNum" sz="quarter" idx="5"/>
          </p:nvPr>
        </p:nvSpPr>
        <p:spPr/>
        <p:txBody>
          <a:bodyPr/>
          <a:lstStyle/>
          <a:p>
            <a:fld id="{B0FB7CCA-1EDD-42DC-9E9A-E7BF31F1AE61}" type="slidenum">
              <a:rPr lang="en-US" smtClean="0"/>
              <a:t>7</a:t>
            </a:fld>
            <a:endParaRPr lang="en-US"/>
          </a:p>
        </p:txBody>
      </p:sp>
    </p:spTree>
    <p:extLst>
      <p:ext uri="{BB962C8B-B14F-4D97-AF65-F5344CB8AC3E}">
        <p14:creationId xmlns:p14="http://schemas.microsoft.com/office/powerpoint/2010/main" val="415160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B7CCA-1EDD-42DC-9E9A-E7BF31F1AE61}" type="slidenum">
              <a:rPr lang="en-US" smtClean="0"/>
              <a:t>11</a:t>
            </a:fld>
            <a:endParaRPr lang="en-US"/>
          </a:p>
        </p:txBody>
      </p:sp>
    </p:spTree>
    <p:extLst>
      <p:ext uri="{BB962C8B-B14F-4D97-AF65-F5344CB8AC3E}">
        <p14:creationId xmlns:p14="http://schemas.microsoft.com/office/powerpoint/2010/main" val="221406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B7CCA-1EDD-42DC-9E9A-E7BF31F1AE61}" type="slidenum">
              <a:rPr lang="en-US" smtClean="0"/>
              <a:t>12</a:t>
            </a:fld>
            <a:endParaRPr lang="en-US"/>
          </a:p>
        </p:txBody>
      </p:sp>
    </p:spTree>
    <p:extLst>
      <p:ext uri="{BB962C8B-B14F-4D97-AF65-F5344CB8AC3E}">
        <p14:creationId xmlns:p14="http://schemas.microsoft.com/office/powerpoint/2010/main" val="698268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p:cNvSpPr>
            <a:spLocks noGrp="1"/>
          </p:cNvSpPr>
          <p:nvPr>
            <p:ph type="title"/>
          </p:nvPr>
        </p:nvSpPr>
        <p:spPr>
          <a:xfrm>
            <a:off x="809172" y="733425"/>
            <a:ext cx="10515600" cy="3876675"/>
          </a:xfrm>
          <a:prstGeom prst="rect">
            <a:avLst/>
          </a:prstGeom>
        </p:spPr>
        <p:txBody>
          <a:bodyPr vert="horz" lIns="91440" tIns="45720" rIns="91440" bIns="45720" rtlCol="0" anchor="ctr">
            <a:normAutofit/>
          </a:bodyPr>
          <a:lstStyle>
            <a:lvl1pPr algn="ctr">
              <a:defRPr>
                <a:solidFill>
                  <a:schemeClr val="tx1"/>
                </a:solidFill>
              </a:defRPr>
            </a:lvl1pPr>
          </a:lstStyle>
          <a:p>
            <a:r>
              <a:rPr lang="da-DK"/>
              <a:t>Lorem ipsum dolor sit amet</a:t>
            </a:r>
            <a:endParaRPr lang="en-US"/>
          </a:p>
        </p:txBody>
      </p:sp>
    </p:spTree>
    <p:extLst>
      <p:ext uri="{BB962C8B-B14F-4D97-AF65-F5344CB8AC3E}">
        <p14:creationId xmlns:p14="http://schemas.microsoft.com/office/powerpoint/2010/main" val="326060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203044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105400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215256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378211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310647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50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CDE37F0F-EE99-477D-A787-FCBC67E1FA26}"/>
              </a:ext>
            </a:extLst>
          </p:cNvPr>
          <p:cNvSpPr>
            <a:spLocks noGrp="1"/>
          </p:cNvSpPr>
          <p:nvPr>
            <p:ph type="pic" sz="quarter" idx="17" hasCustomPrompt="1"/>
          </p:nvPr>
        </p:nvSpPr>
        <p:spPr>
          <a:xfrm>
            <a:off x="0" y="1684428"/>
            <a:ext cx="3043497" cy="2586786"/>
          </a:xfrm>
          <a:noFill/>
        </p:spPr>
        <p:txBody>
          <a:bodyPr anchor="ctr"/>
          <a:lstStyle>
            <a:lvl1pPr marL="0" indent="0" algn="ctr">
              <a:buNone/>
              <a:defRPr/>
            </a:lvl1pPr>
          </a:lstStyle>
          <a:p>
            <a:r>
              <a:rPr lang="en-US"/>
              <a:t>Click to add picture</a:t>
            </a:r>
          </a:p>
        </p:txBody>
      </p:sp>
      <p:sp>
        <p:nvSpPr>
          <p:cNvPr id="10" name="Picture Placeholder 8">
            <a:extLst>
              <a:ext uri="{FF2B5EF4-FFF2-40B4-BE49-F238E27FC236}">
                <a16:creationId xmlns:a16="http://schemas.microsoft.com/office/drawing/2014/main" id="{6E2BF0A2-42FE-4821-82AF-72695EF1035E}"/>
              </a:ext>
            </a:extLst>
          </p:cNvPr>
          <p:cNvSpPr>
            <a:spLocks noGrp="1"/>
          </p:cNvSpPr>
          <p:nvPr>
            <p:ph type="pic" sz="quarter" idx="18" hasCustomPrompt="1"/>
          </p:nvPr>
        </p:nvSpPr>
        <p:spPr>
          <a:xfrm>
            <a:off x="6086994" y="1684428"/>
            <a:ext cx="3043497" cy="2586786"/>
          </a:xfrm>
          <a:noFill/>
        </p:spPr>
        <p:txBody>
          <a:bodyPr anchor="ctr"/>
          <a:lstStyle>
            <a:lvl1pPr marL="0" indent="0" algn="ctr">
              <a:buNone/>
              <a:defRPr/>
            </a:lvl1pPr>
          </a:lstStyle>
          <a:p>
            <a:r>
              <a:rPr lang="en-US"/>
              <a:t>Click to add picture</a:t>
            </a:r>
          </a:p>
        </p:txBody>
      </p:sp>
      <p:sp>
        <p:nvSpPr>
          <p:cNvPr id="11" name="Picture Placeholder 8">
            <a:extLst>
              <a:ext uri="{FF2B5EF4-FFF2-40B4-BE49-F238E27FC236}">
                <a16:creationId xmlns:a16="http://schemas.microsoft.com/office/drawing/2014/main" id="{C1F3B95B-CF3A-4A53-99D9-A5B6E7F724AC}"/>
              </a:ext>
            </a:extLst>
          </p:cNvPr>
          <p:cNvSpPr>
            <a:spLocks noGrp="1"/>
          </p:cNvSpPr>
          <p:nvPr>
            <p:ph type="pic" sz="quarter" idx="19" hasCustomPrompt="1"/>
          </p:nvPr>
        </p:nvSpPr>
        <p:spPr>
          <a:xfrm>
            <a:off x="3048000" y="4271214"/>
            <a:ext cx="3043497" cy="2586786"/>
          </a:xfrm>
          <a:noFill/>
        </p:spPr>
        <p:txBody>
          <a:bodyPr anchor="ctr"/>
          <a:lstStyle>
            <a:lvl1pPr marL="0" indent="0" algn="ctr">
              <a:buNone/>
              <a:defRPr/>
            </a:lvl1pPr>
          </a:lstStyle>
          <a:p>
            <a:r>
              <a:rPr lang="en-US"/>
              <a:t>Click to add picture</a:t>
            </a:r>
          </a:p>
        </p:txBody>
      </p:sp>
      <p:sp>
        <p:nvSpPr>
          <p:cNvPr id="12" name="Picture Placeholder 8">
            <a:extLst>
              <a:ext uri="{FF2B5EF4-FFF2-40B4-BE49-F238E27FC236}">
                <a16:creationId xmlns:a16="http://schemas.microsoft.com/office/drawing/2014/main" id="{9A337C68-639A-4D92-86C8-835A2829780A}"/>
              </a:ext>
            </a:extLst>
          </p:cNvPr>
          <p:cNvSpPr>
            <a:spLocks noGrp="1"/>
          </p:cNvSpPr>
          <p:nvPr>
            <p:ph type="pic" sz="quarter" idx="20" hasCustomPrompt="1"/>
          </p:nvPr>
        </p:nvSpPr>
        <p:spPr>
          <a:xfrm>
            <a:off x="9139498" y="4271214"/>
            <a:ext cx="3053862" cy="2586786"/>
          </a:xfrm>
          <a:noFill/>
        </p:spPr>
        <p:txBody>
          <a:bodyPr anchor="ctr"/>
          <a:lstStyle>
            <a:lvl1pPr marL="0" indent="0" algn="ctr">
              <a:buNone/>
              <a:defRPr/>
            </a:lvl1pPr>
          </a:lstStyle>
          <a:p>
            <a:r>
              <a:rPr lang="en-US"/>
              <a:t>Click to add picture</a:t>
            </a:r>
          </a:p>
        </p:txBody>
      </p:sp>
      <p:sp>
        <p:nvSpPr>
          <p:cNvPr id="6" name="Slide Number Placeholder 7">
            <a:extLst>
              <a:ext uri="{FF2B5EF4-FFF2-40B4-BE49-F238E27FC236}">
                <a16:creationId xmlns:a16="http://schemas.microsoft.com/office/drawing/2014/main" id="{8555C5A0-4387-49AD-AE0D-7B80AFA9D26D}"/>
              </a:ext>
            </a:extLst>
          </p:cNvPr>
          <p:cNvSpPr>
            <a:spLocks noGrp="1"/>
          </p:cNvSpPr>
          <p:nvPr>
            <p:ph type="sldNum" sz="quarter" idx="16"/>
          </p:nvPr>
        </p:nvSpPr>
        <p:spPr>
          <a:xfrm>
            <a:off x="11519133" y="6364977"/>
            <a:ext cx="441385" cy="294616"/>
          </a:xfrm>
        </p:spPr>
        <p:txBody>
          <a:bodyPr/>
          <a:lstStyle>
            <a:lvl1pPr>
              <a:defRPr>
                <a:solidFill>
                  <a:schemeClr val="tx1"/>
                </a:solidFill>
              </a:defRPr>
            </a:lvl1pPr>
          </a:lstStyle>
          <a:p>
            <a:fld id="{D7372F89-A55A-4F41-89BE-DCB2E3420B25}" type="slidenum">
              <a:rPr lang="en-US" smtClean="0"/>
              <a:pPr/>
              <a:t>‹#›</a:t>
            </a:fld>
            <a:endParaRPr lang="en-US"/>
          </a:p>
        </p:txBody>
      </p:sp>
    </p:spTree>
    <p:extLst>
      <p:ext uri="{BB962C8B-B14F-4D97-AF65-F5344CB8AC3E}">
        <p14:creationId xmlns:p14="http://schemas.microsoft.com/office/powerpoint/2010/main" val="101092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190172" y="885825"/>
            <a:ext cx="6785428" cy="4854575"/>
          </a:xfrm>
          <a:prstGeom prst="rect">
            <a:avLst/>
          </a:prstGeom>
        </p:spPr>
        <p:txBody>
          <a:bodyPr vert="horz" lIns="91440" tIns="45720" rIns="91440" bIns="45720" rtlCol="0" anchor="ctr">
            <a:normAutofit/>
          </a:bodyPr>
          <a:lstStyle>
            <a:lvl1pPr algn="l">
              <a:defRPr sz="5400">
                <a:solidFill>
                  <a:schemeClr val="tx1"/>
                </a:solidFill>
              </a:defRPr>
            </a:lvl1pPr>
          </a:lstStyle>
          <a:p>
            <a:r>
              <a:rPr lang="da-DK"/>
              <a:t>Lorem ipsum </a:t>
            </a:r>
            <a:br>
              <a:rPr lang="da-DK"/>
            </a:br>
            <a:r>
              <a:rPr lang="da-DK"/>
              <a:t>dolor sit amet</a:t>
            </a:r>
            <a:endParaRPr lang="en-US"/>
          </a:p>
        </p:txBody>
      </p:sp>
    </p:spTree>
    <p:extLst>
      <p:ext uri="{BB962C8B-B14F-4D97-AF65-F5344CB8AC3E}">
        <p14:creationId xmlns:p14="http://schemas.microsoft.com/office/powerpoint/2010/main" val="19074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p:nvPr>
        </p:nvSpPr>
        <p:spPr>
          <a:xfrm>
            <a:off x="1164772" y="1165225"/>
            <a:ext cx="6785428" cy="5692775"/>
          </a:xfrm>
          <a:prstGeom prst="rect">
            <a:avLst/>
          </a:prstGeom>
        </p:spPr>
        <p:txBody>
          <a:bodyPr vert="horz" lIns="91440" tIns="45720" rIns="91440" bIns="45720" rtlCol="0" anchor="ctr">
            <a:normAutofit/>
          </a:bodyPr>
          <a:lstStyle>
            <a:lvl1pPr algn="l">
              <a:defRPr sz="5400">
                <a:solidFill>
                  <a:schemeClr val="tx1"/>
                </a:solidFill>
              </a:defRPr>
            </a:lvl1pPr>
          </a:lstStyle>
          <a:p>
            <a:r>
              <a:rPr lang="da-DK"/>
              <a:t>Lorem ipsum dolor sit amet</a:t>
            </a:r>
            <a:endParaRPr lang="en-US"/>
          </a:p>
        </p:txBody>
      </p:sp>
    </p:spTree>
    <p:extLst>
      <p:ext uri="{BB962C8B-B14F-4D97-AF65-F5344CB8AC3E}">
        <p14:creationId xmlns:p14="http://schemas.microsoft.com/office/powerpoint/2010/main" val="107552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Placeholder 1"/>
          <p:cNvSpPr>
            <a:spLocks noGrp="1"/>
          </p:cNvSpPr>
          <p:nvPr>
            <p:ph type="title" hasCustomPrompt="1"/>
          </p:nvPr>
        </p:nvSpPr>
        <p:spPr>
          <a:xfrm>
            <a:off x="0" y="1165225"/>
            <a:ext cx="12192000" cy="4181475"/>
          </a:xfrm>
          <a:prstGeom prst="rect">
            <a:avLst/>
          </a:prstGeom>
        </p:spPr>
        <p:txBody>
          <a:bodyPr vert="horz" lIns="91440" tIns="45720" rIns="91440" bIns="45720" rtlCol="0" anchor="ctr">
            <a:normAutofit/>
          </a:bodyPr>
          <a:lstStyle>
            <a:lvl1pPr algn="ctr">
              <a:defRPr sz="4800">
                <a:solidFill>
                  <a:schemeClr val="bg1"/>
                </a:solidFill>
              </a:defRPr>
            </a:lvl1pPr>
          </a:lstStyle>
          <a:p>
            <a:r>
              <a:rPr lang="da-DK"/>
              <a:t>Lorem ipsum dolor sit amet</a:t>
            </a:r>
            <a:endParaRPr lang="en-US"/>
          </a:p>
        </p:txBody>
      </p:sp>
    </p:spTree>
    <p:extLst>
      <p:ext uri="{BB962C8B-B14F-4D97-AF65-F5344CB8AC3E}">
        <p14:creationId xmlns:p14="http://schemas.microsoft.com/office/powerpoint/2010/main" val="7679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p:cNvSpPr>
            <a:spLocks noGrp="1"/>
          </p:cNvSpPr>
          <p:nvPr>
            <p:ph type="title" hasCustomPrompt="1"/>
          </p:nvPr>
        </p:nvSpPr>
        <p:spPr>
          <a:xfrm>
            <a:off x="809172" y="2921000"/>
            <a:ext cx="10515600" cy="2222500"/>
          </a:xfrm>
          <a:prstGeom prst="rect">
            <a:avLst/>
          </a:prstGeom>
        </p:spPr>
        <p:txBody>
          <a:bodyPr vert="horz" lIns="91440" tIns="45720" rIns="91440" bIns="45720" rtlCol="0" anchor="ctr">
            <a:normAutofit/>
          </a:bodyPr>
          <a:lstStyle>
            <a:lvl1pPr algn="ctr">
              <a:defRPr sz="1800">
                <a:solidFill>
                  <a:schemeClr val="bg1"/>
                </a:solidFill>
                <a:latin typeface="Gotham Book" pitchFamily="50" charset="0"/>
                <a:cs typeface="Gotham Book" pitchFamily="50" charset="0"/>
              </a:defRPr>
            </a:lvl1pPr>
          </a:lstStyle>
          <a:p>
            <a:r>
              <a:rPr lang="da-DK"/>
              <a:t>Contact info</a:t>
            </a:r>
            <a:br>
              <a:rPr lang="da-DK"/>
            </a:br>
            <a:r>
              <a:rPr lang="en-US" err="1"/>
              <a:t>Sed</a:t>
            </a:r>
            <a:r>
              <a:rPr lang="en-US"/>
              <a:t>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endParaRPr lang="en-US"/>
          </a:p>
        </p:txBody>
      </p:sp>
    </p:spTree>
    <p:extLst>
      <p:ext uri="{BB962C8B-B14F-4D97-AF65-F5344CB8AC3E}">
        <p14:creationId xmlns:p14="http://schemas.microsoft.com/office/powerpoint/2010/main" val="418188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214780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399313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416648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5062C5-D2FB-4A9F-8F12-D094835CB60F}" type="datetimeFigureOut">
              <a:rPr lang="en-US" smtClean="0"/>
              <a:t>11/12/2024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37C14F5-8B97-4E71-A282-1E59EB86F25E}" type="slidenum">
              <a:rPr lang="en-US" smtClean="0"/>
              <a:t>‹#›</a:t>
            </a:fld>
            <a:endParaRPr lang="en-US"/>
          </a:p>
        </p:txBody>
      </p:sp>
    </p:spTree>
    <p:extLst>
      <p:ext uri="{BB962C8B-B14F-4D97-AF65-F5344CB8AC3E}">
        <p14:creationId xmlns:p14="http://schemas.microsoft.com/office/powerpoint/2010/main" val="59986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09172" y="339725"/>
            <a:ext cx="10515600" cy="1325563"/>
          </a:xfrm>
          <a:prstGeom prst="rect">
            <a:avLst/>
          </a:prstGeom>
        </p:spPr>
        <p:txBody>
          <a:bodyPr vert="horz" lIns="91440" tIns="45720" rIns="91440" bIns="45720" rtlCol="0" anchor="ctr">
            <a:normAutofit/>
          </a:bodyPr>
          <a:lstStyle/>
          <a:p>
            <a:r>
              <a:rPr lang="da-DK"/>
              <a:t>Lorem ipsum dolor sit amet</a:t>
            </a:r>
            <a:endParaRPr lang="en-US"/>
          </a:p>
        </p:txBody>
      </p:sp>
      <p:sp>
        <p:nvSpPr>
          <p:cNvPr id="3" name="Text Placeholder 2"/>
          <p:cNvSpPr>
            <a:spLocks noGrp="1"/>
          </p:cNvSpPr>
          <p:nvPr>
            <p:ph type="body" idx="1"/>
          </p:nvPr>
        </p:nvSpPr>
        <p:spPr>
          <a:xfrm>
            <a:off x="838200" y="1825624"/>
            <a:ext cx="10515600" cy="4486275"/>
          </a:xfrm>
          <a:prstGeom prst="rect">
            <a:avLst/>
          </a:prstGeom>
        </p:spPr>
        <p:txBody>
          <a:bodyPr vert="horz" lIns="91440" tIns="45720" rIns="91440" bIns="45720" rtlCol="0">
            <a:normAutofit/>
          </a:bodyPr>
          <a:lstStyle/>
          <a:p>
            <a:pPr lvl="0"/>
            <a:r>
              <a:rPr lang="en-US" err="1"/>
              <a:t>Sed</a:t>
            </a:r>
            <a:r>
              <a:rPr lang="en-US"/>
              <a:t>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endParaRPr lang="en-US"/>
          </a:p>
          <a:p>
            <a:pPr lvl="1"/>
            <a:r>
              <a:rPr lang="en-US"/>
              <a:t>At </a:t>
            </a:r>
            <a:r>
              <a:rPr lang="en-US" err="1"/>
              <a:t>vero</a:t>
            </a:r>
            <a:r>
              <a:rPr lang="en-US"/>
              <a:t> </a:t>
            </a:r>
            <a:r>
              <a:rPr lang="en-US" err="1"/>
              <a:t>eos</a:t>
            </a:r>
            <a:r>
              <a:rPr lang="en-US"/>
              <a:t> et </a:t>
            </a:r>
            <a:r>
              <a:rPr lang="en-US" err="1"/>
              <a:t>accusamus</a:t>
            </a:r>
            <a:r>
              <a:rPr lang="en-US"/>
              <a:t> et </a:t>
            </a:r>
            <a:r>
              <a:rPr lang="en-US" err="1"/>
              <a:t>iusto</a:t>
            </a:r>
            <a:r>
              <a:rPr lang="en-US"/>
              <a:t> </a:t>
            </a:r>
            <a:r>
              <a:rPr lang="en-US" err="1"/>
              <a:t>odio</a:t>
            </a:r>
            <a:r>
              <a:rPr lang="en-US"/>
              <a:t> </a:t>
            </a:r>
            <a:r>
              <a:rPr lang="en-US" err="1"/>
              <a:t>dignissimos</a:t>
            </a:r>
            <a:r>
              <a:rPr lang="en-US"/>
              <a:t> </a:t>
            </a:r>
            <a:r>
              <a:rPr lang="en-US" err="1"/>
              <a:t>ducimus</a:t>
            </a:r>
            <a:r>
              <a:rPr lang="en-US"/>
              <a:t> qui </a:t>
            </a:r>
            <a:r>
              <a:rPr lang="en-US" err="1"/>
              <a:t>blanditiis</a:t>
            </a:r>
            <a:r>
              <a:rPr lang="en-US"/>
              <a:t> </a:t>
            </a:r>
            <a:r>
              <a:rPr lang="en-US" err="1"/>
              <a:t>praesentium</a:t>
            </a:r>
            <a:r>
              <a:rPr lang="en-US"/>
              <a:t> </a:t>
            </a:r>
            <a:r>
              <a:rPr lang="en-US" err="1"/>
              <a:t>voluptatum</a:t>
            </a:r>
            <a:r>
              <a:rPr lang="en-US"/>
              <a:t> </a:t>
            </a:r>
            <a:r>
              <a:rPr lang="en-US" err="1"/>
              <a:t>deleniti</a:t>
            </a:r>
            <a:r>
              <a:rPr lang="en-US"/>
              <a:t> </a:t>
            </a:r>
            <a:r>
              <a:rPr lang="en-US" err="1"/>
              <a:t>atque</a:t>
            </a:r>
            <a:r>
              <a:rPr lang="en-US"/>
              <a:t> </a:t>
            </a:r>
            <a:r>
              <a:rPr lang="en-US" err="1"/>
              <a:t>corrupti</a:t>
            </a:r>
            <a:r>
              <a:rPr lang="en-US"/>
              <a:t> quos </a:t>
            </a:r>
            <a:r>
              <a:rPr lang="en-US" err="1"/>
              <a:t>dolores</a:t>
            </a:r>
            <a:r>
              <a:rPr lang="en-US"/>
              <a:t> et </a:t>
            </a:r>
            <a:r>
              <a:rPr lang="en-US" err="1"/>
              <a:t>quas</a:t>
            </a:r>
            <a:r>
              <a:rPr lang="en-US"/>
              <a:t> </a:t>
            </a:r>
            <a:r>
              <a:rPr lang="en-US" err="1"/>
              <a:t>molestias</a:t>
            </a:r>
            <a:r>
              <a:rPr lang="en-US"/>
              <a:t> </a:t>
            </a:r>
            <a:r>
              <a:rPr lang="en-US" err="1"/>
              <a:t>excepturi</a:t>
            </a:r>
            <a:r>
              <a:rPr lang="en-US"/>
              <a:t> </a:t>
            </a:r>
            <a:r>
              <a:rPr lang="en-US" err="1"/>
              <a:t>sint</a:t>
            </a:r>
            <a:r>
              <a:rPr lang="en-US"/>
              <a:t> </a:t>
            </a:r>
            <a:r>
              <a:rPr lang="en-US" err="1"/>
              <a:t>occaecati</a:t>
            </a:r>
            <a:r>
              <a:rPr lang="en-US"/>
              <a:t> </a:t>
            </a:r>
            <a:r>
              <a:rPr lang="en-US" err="1"/>
              <a:t>cupiditate</a:t>
            </a:r>
            <a:r>
              <a:rPr lang="en-US"/>
              <a:t> non provident</a:t>
            </a:r>
          </a:p>
        </p:txBody>
      </p:sp>
    </p:spTree>
    <p:extLst>
      <p:ext uri="{BB962C8B-B14F-4D97-AF65-F5344CB8AC3E}">
        <p14:creationId xmlns:p14="http://schemas.microsoft.com/office/powerpoint/2010/main" val="31596428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Lst>
  <p:txStyles>
    <p:titleStyle>
      <a:lvl1pPr algn="l" defTabSz="914400" rtl="0" eaLnBrk="1" latinLnBrk="0" hangingPunct="1">
        <a:lnSpc>
          <a:spcPct val="90000"/>
        </a:lnSpc>
        <a:spcBef>
          <a:spcPct val="0"/>
        </a:spcBef>
        <a:buNone/>
        <a:defRPr sz="4000" kern="1200">
          <a:solidFill>
            <a:schemeClr val="bg1"/>
          </a:solidFill>
          <a:latin typeface="Gotham Bold" pitchFamily="50" charset="0"/>
          <a:ea typeface="+mj-ea"/>
          <a:cs typeface="Gotham Bold" pitchFamily="50"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DIN Condensed" panose="00000500000000000000" pitchFamily="2" charset="0"/>
          <a:ea typeface="+mn-ea"/>
          <a:cs typeface="Gotham Bold" pitchFamily="50"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DIN Condensed" panose="00000500000000000000" pitchFamily="2" charset="0"/>
          <a:ea typeface="+mn-ea"/>
          <a:cs typeface="Gotham Bold"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16.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90_28D65D1C.xml"/><Relationship Id="rId2" Type="http://schemas.openxmlformats.org/officeDocument/2006/relationships/hyperlink" Target="http://Wehttps:/strategic-planning.santarosa.edu/"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mailto:knazario@santarosa.edu" TargetMode="External"/><Relationship Id="rId2" Type="http://schemas.openxmlformats.org/officeDocument/2006/relationships/hyperlink" Target="mailto:jsmotherman@santarosa.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94_23FADBA6.xml"/><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 Id="rId6" Type="http://schemas.microsoft.com/office/2018/10/relationships/comments" Target="../comments/modernComment_165_B71FD71F.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hyperlink" Target="https://strategic-planning.santarosa.edu/indicators-effective-outcom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1F50E5F-F0E9-AE17-53F5-A0E26F1AF335}"/>
              </a:ext>
            </a:extLst>
          </p:cNvPr>
          <p:cNvSpPr txBox="1">
            <a:spLocks/>
          </p:cNvSpPr>
          <p:nvPr/>
        </p:nvSpPr>
        <p:spPr>
          <a:xfrm>
            <a:off x="0" y="2319881"/>
            <a:ext cx="12192000" cy="2626490"/>
          </a:xfrm>
          <a:prstGeom prst="rect">
            <a:avLst/>
          </a:prstGeom>
        </p:spPr>
        <p:txBody>
          <a:bodyPr vert="horz" lIns="91440" tIns="45720" rIns="91440" bIns="45720" rtlCol="0" anchor="ctr">
            <a:normAutofit fontScale="25000" lnSpcReduction="20000"/>
          </a:bodyPr>
          <a:lstStyle>
            <a:lvl1pPr algn="ctr" defTabSz="914400" rtl="0" eaLnBrk="1" latinLnBrk="0" hangingPunct="1">
              <a:lnSpc>
                <a:spcPct val="90000"/>
              </a:lnSpc>
              <a:spcBef>
                <a:spcPct val="0"/>
              </a:spcBef>
              <a:buNone/>
              <a:defRPr sz="4800" kern="1200">
                <a:solidFill>
                  <a:schemeClr val="bg1"/>
                </a:solidFill>
                <a:latin typeface="Gotham Bold" pitchFamily="50" charset="0"/>
                <a:ea typeface="+mj-ea"/>
                <a:cs typeface="Gotham Bold" pitchFamily="50" charset="0"/>
              </a:defRPr>
            </a:lvl1pPr>
          </a:lstStyle>
          <a:p>
            <a:pPr>
              <a:spcBef>
                <a:spcPts val="0"/>
              </a:spcBef>
            </a:pPr>
            <a:br>
              <a:rPr lang="en-US" b="1">
                <a:cs typeface="Times New Roman" panose="02020603050405020304" pitchFamily="18" charset="0"/>
              </a:rPr>
            </a:br>
            <a:endParaRPr lang="en-US"/>
          </a:p>
          <a:p>
            <a:pPr>
              <a:spcBef>
                <a:spcPts val="0"/>
              </a:spcBef>
            </a:pPr>
            <a:endParaRPr lang="en-US" sz="6100" b="1">
              <a:latin typeface="Gotham Bold"/>
              <a:cs typeface="Times New Roman"/>
            </a:endParaRPr>
          </a:p>
          <a:p>
            <a:pPr>
              <a:spcBef>
                <a:spcPts val="0"/>
              </a:spcBef>
            </a:pPr>
            <a:endParaRPr lang="en-US" sz="6100" b="1">
              <a:latin typeface="Gotham Bold"/>
              <a:cs typeface="Times New Roman"/>
            </a:endParaRPr>
          </a:p>
          <a:p>
            <a:pPr>
              <a:spcBef>
                <a:spcPts val="0"/>
              </a:spcBef>
            </a:pPr>
            <a:endParaRPr lang="en-US" sz="9600" b="1">
              <a:latin typeface="Gotham Bold"/>
              <a:cs typeface="Times New Roman"/>
            </a:endParaRPr>
          </a:p>
          <a:p>
            <a:pPr>
              <a:spcBef>
                <a:spcPts val="0"/>
              </a:spcBef>
            </a:pPr>
            <a:endParaRPr lang="en-US" sz="9600" b="1">
              <a:latin typeface="Gotham Bold"/>
              <a:cs typeface="Times New Roman"/>
            </a:endParaRPr>
          </a:p>
          <a:p>
            <a:pPr>
              <a:spcBef>
                <a:spcPts val="0"/>
              </a:spcBef>
            </a:pPr>
            <a:r>
              <a:rPr lang="en-US" sz="9600" b="1">
                <a:latin typeface="Gotham Bold"/>
                <a:cs typeface="Times New Roman"/>
              </a:rPr>
              <a:t>Strategic Planning 2023-28</a:t>
            </a:r>
            <a:endParaRPr lang="en-US" sz="9600"/>
          </a:p>
          <a:p>
            <a:pPr>
              <a:spcBef>
                <a:spcPts val="0"/>
              </a:spcBef>
            </a:pPr>
            <a:r>
              <a:rPr lang="en-US" sz="9600" b="1">
                <a:latin typeface="Gotham Bold"/>
                <a:cs typeface="Times New Roman"/>
              </a:rPr>
              <a:t>Update to the Board of Trustees</a:t>
            </a:r>
            <a:endParaRPr lang="en-US" sz="9600">
              <a:cs typeface="Times New Roman"/>
            </a:endParaRPr>
          </a:p>
          <a:p>
            <a:pPr>
              <a:spcBef>
                <a:spcPts val="0"/>
              </a:spcBef>
            </a:pPr>
            <a:br>
              <a:rPr lang="en-US" sz="8000" b="1">
                <a:cs typeface="Times New Roman" panose="02020603050405020304" pitchFamily="18" charset="0"/>
              </a:rPr>
            </a:br>
            <a:r>
              <a:rPr lang="en-US" b="1">
                <a:latin typeface="Gotham Bold"/>
                <a:cs typeface="Times New Roman"/>
              </a:rPr>
              <a:t> </a:t>
            </a:r>
            <a:br>
              <a:rPr lang="en-US" b="1">
                <a:cs typeface="Times New Roman" panose="02020603050405020304" pitchFamily="18" charset="0"/>
              </a:rPr>
            </a:br>
            <a:br>
              <a:rPr lang="en-US" sz="3600" b="1">
                <a:cs typeface="Times New Roman" panose="02020603050405020304" pitchFamily="18" charset="0"/>
              </a:rPr>
            </a:br>
            <a:r>
              <a:rPr lang="en-US" sz="8000">
                <a:latin typeface="Gotham Bold"/>
                <a:cs typeface="Times New Roman"/>
              </a:rPr>
              <a:t>Jeremy Smotherman, Ed.D. Senior Director, </a:t>
            </a:r>
            <a:endParaRPr lang="en-US" sz="8000"/>
          </a:p>
          <a:p>
            <a:pPr>
              <a:spcBef>
                <a:spcPts val="0"/>
              </a:spcBef>
            </a:pPr>
            <a:r>
              <a:rPr lang="en-US" sz="8000">
                <a:latin typeface="Gotham Bold"/>
                <a:cs typeface="Times New Roman"/>
              </a:rPr>
              <a:t>Institutional Effectiveness, Research, &amp; Planning</a:t>
            </a:r>
            <a:endParaRPr lang="en-US" sz="8000">
              <a:cs typeface="Times New Roman"/>
            </a:endParaRPr>
          </a:p>
          <a:p>
            <a:pPr>
              <a:spcBef>
                <a:spcPts val="0"/>
              </a:spcBef>
            </a:pPr>
            <a:endParaRPr lang="en-US" sz="8000">
              <a:latin typeface="Gotham Bold"/>
              <a:cs typeface="Times New Roman"/>
            </a:endParaRPr>
          </a:p>
          <a:p>
            <a:pPr>
              <a:spcBef>
                <a:spcPts val="0"/>
              </a:spcBef>
            </a:pPr>
            <a:endParaRPr lang="en-US" sz="8000">
              <a:latin typeface="Gotham Bold"/>
              <a:cs typeface="Times New Roman"/>
            </a:endParaRPr>
          </a:p>
          <a:p>
            <a:pPr>
              <a:spcBef>
                <a:spcPts val="0"/>
              </a:spcBef>
            </a:pPr>
            <a:r>
              <a:rPr lang="en-US" sz="8000">
                <a:latin typeface="Gotham Bold"/>
                <a:cs typeface="Times New Roman"/>
              </a:rPr>
              <a:t>Karolina Nazario, Director,</a:t>
            </a:r>
          </a:p>
          <a:p>
            <a:pPr>
              <a:spcBef>
                <a:spcPts val="0"/>
              </a:spcBef>
            </a:pPr>
            <a:r>
              <a:rPr lang="en-US" sz="8000">
                <a:latin typeface="Gotham Bold"/>
                <a:cs typeface="Times New Roman"/>
              </a:rPr>
              <a:t>Strategic Initiatives</a:t>
            </a:r>
            <a:endParaRPr lang="en-US" sz="8000">
              <a:cs typeface="Times New Roman" panose="02020603050405020304" pitchFamily="18" charset="0"/>
            </a:endParaRPr>
          </a:p>
          <a:p>
            <a:pPr>
              <a:spcBef>
                <a:spcPts val="0"/>
              </a:spcBef>
            </a:pPr>
            <a:endParaRPr lang="en-US" b="1">
              <a:cs typeface="Times New Roman" panose="02020603050405020304" pitchFamily="18" charset="0"/>
            </a:endParaRPr>
          </a:p>
          <a:p>
            <a:pPr>
              <a:spcBef>
                <a:spcPts val="0"/>
              </a:spcBef>
            </a:pPr>
            <a:br>
              <a:rPr lang="en-US" sz="4200" b="1">
                <a:cs typeface="Times New Roman" panose="02020603050405020304" pitchFamily="18" charset="0"/>
              </a:rPr>
            </a:br>
            <a:br>
              <a:rPr lang="en-US" sz="4200">
                <a:cs typeface="Times New Roman" panose="02020603050405020304" pitchFamily="18" charset="0"/>
              </a:rPr>
            </a:br>
            <a:r>
              <a:rPr lang="en-US" sz="4200">
                <a:latin typeface="Gotham Bold"/>
                <a:cs typeface="Times New Roman"/>
              </a:rPr>
              <a:t>Board of Trustees</a:t>
            </a:r>
            <a:br>
              <a:rPr lang="en-US" sz="4200">
                <a:cs typeface="Times New Roman" panose="02020603050405020304" pitchFamily="18" charset="0"/>
              </a:rPr>
            </a:br>
            <a:r>
              <a:rPr lang="en-US" sz="4200">
                <a:latin typeface="Gotham Bold"/>
                <a:cs typeface="Times New Roman"/>
              </a:rPr>
              <a:t>November 12, 2024</a:t>
            </a:r>
            <a:br>
              <a:rPr lang="en-US" sz="4400">
                <a:cs typeface="Times New Roman" panose="02020603050405020304" pitchFamily="18" charset="0"/>
              </a:rPr>
            </a:br>
            <a:endParaRPr lang="en-US"/>
          </a:p>
        </p:txBody>
      </p:sp>
    </p:spTree>
    <p:extLst>
      <p:ext uri="{BB962C8B-B14F-4D97-AF65-F5344CB8AC3E}">
        <p14:creationId xmlns:p14="http://schemas.microsoft.com/office/powerpoint/2010/main" val="84827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4CEEA0-DD7E-A7E4-A25F-80E534EBF045}"/>
              </a:ext>
            </a:extLst>
          </p:cNvPr>
          <p:cNvSpPr txBox="1"/>
          <p:nvPr/>
        </p:nvSpPr>
        <p:spPr>
          <a:xfrm>
            <a:off x="-1573256" y="2255203"/>
            <a:ext cx="1200032" cy="12034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solidFill>
                  <a:srgbClr val="333333"/>
                </a:solidFill>
                <a:latin typeface="Gotham Bold"/>
                <a:ea typeface="Calibri"/>
                <a:cs typeface="Segoe UI"/>
              </a:rPr>
              <a:t>Guided Pathways</a:t>
            </a:r>
          </a:p>
          <a:p>
            <a:pPr marL="457200" indent="-457200">
              <a:buFont typeface="Arial" panose="020B0604020202020204" pitchFamily="34" charset="0"/>
              <a:buChar char="•"/>
            </a:pPr>
            <a:r>
              <a:rPr lang="en-US" sz="2800">
                <a:solidFill>
                  <a:srgbClr val="333333"/>
                </a:solidFill>
                <a:latin typeface="Gotham Bold"/>
                <a:ea typeface="Calibri"/>
                <a:cs typeface="Segoe UI"/>
              </a:rPr>
              <a:t>Connection to Board Goals/ Merging Priorities</a:t>
            </a:r>
          </a:p>
          <a:p>
            <a:pPr marL="457200" indent="-457200">
              <a:buFont typeface="Arial" panose="020B0604020202020204" pitchFamily="34" charset="0"/>
              <a:buChar char="•"/>
            </a:pPr>
            <a:r>
              <a:rPr lang="en-US" sz="2800">
                <a:solidFill>
                  <a:srgbClr val="333333"/>
                </a:solidFill>
                <a:latin typeface="Gotham Bold"/>
                <a:ea typeface="Calibri"/>
                <a:cs typeface="Segoe UI"/>
              </a:rPr>
              <a:t>Resource allocation</a:t>
            </a:r>
          </a:p>
          <a:p>
            <a:endParaRPr lang="en-US" sz="2400">
              <a:solidFill>
                <a:srgbClr val="333333"/>
              </a:solidFill>
              <a:latin typeface="Gotham Bold"/>
              <a:ea typeface="Calibri"/>
              <a:cs typeface="Segoe UI"/>
            </a:endParaRPr>
          </a:p>
          <a:p>
            <a:endParaRPr lang="en-US" sz="2400">
              <a:latin typeface="Gotham Bold"/>
              <a:ea typeface="Calibri"/>
              <a:cs typeface="Calibri"/>
            </a:endParaRPr>
          </a:p>
        </p:txBody>
      </p:sp>
      <p:graphicFrame>
        <p:nvGraphicFramePr>
          <p:cNvPr id="4" name="Diagram 3">
            <a:extLst>
              <a:ext uri="{FF2B5EF4-FFF2-40B4-BE49-F238E27FC236}">
                <a16:creationId xmlns:a16="http://schemas.microsoft.com/office/drawing/2014/main" id="{40B6BFBE-E130-497C-847F-9EC16684AE5C}"/>
              </a:ext>
            </a:extLst>
          </p:cNvPr>
          <p:cNvGraphicFramePr/>
          <p:nvPr/>
        </p:nvGraphicFramePr>
        <p:xfrm>
          <a:off x="614583" y="5487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Placeholder 1">
            <a:extLst>
              <a:ext uri="{FF2B5EF4-FFF2-40B4-BE49-F238E27FC236}">
                <a16:creationId xmlns:a16="http://schemas.microsoft.com/office/drawing/2014/main" id="{84E87002-8575-475E-8BEA-B792540BCF20}"/>
              </a:ext>
            </a:extLst>
          </p:cNvPr>
          <p:cNvSpPr txBox="1">
            <a:spLocks/>
          </p:cNvSpPr>
          <p:nvPr/>
        </p:nvSpPr>
        <p:spPr>
          <a:xfrm>
            <a:off x="9616751" y="93410"/>
            <a:ext cx="244713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lnSpcReduction="20000"/>
          </a:bodyPr>
          <a:lstStyle>
            <a:lvl1pPr algn="ctr" defTabSz="914400" rtl="0" eaLnBrk="1" latinLnBrk="0" hangingPunct="1">
              <a:lnSpc>
                <a:spcPct val="90000"/>
              </a:lnSpc>
              <a:spcBef>
                <a:spcPct val="0"/>
              </a:spcBef>
              <a:buNone/>
              <a:defRPr sz="6000" kern="1200">
                <a:solidFill>
                  <a:schemeClr val="bg1"/>
                </a:solidFill>
                <a:latin typeface="Gotham Bold" pitchFamily="50" charset="0"/>
                <a:ea typeface="+mj-ea"/>
                <a:cs typeface="Gotham Bold" pitchFamily="50" charset="0"/>
              </a:defRPr>
            </a:lvl1pPr>
          </a:lstStyle>
          <a:p>
            <a:pPr algn="l">
              <a:defRPr/>
            </a:pPr>
            <a:r>
              <a:rPr lang="da-DK" sz="4000" b="1"/>
              <a:t>Strategic Planning</a:t>
            </a:r>
          </a:p>
          <a:p>
            <a:pPr algn="l">
              <a:defRPr/>
            </a:pPr>
            <a:r>
              <a:rPr lang="da-DK" sz="4000" b="1"/>
              <a:t>Alignment</a:t>
            </a:r>
            <a:endParaRPr lang="en-US" sz="4000" b="1"/>
          </a:p>
        </p:txBody>
      </p:sp>
    </p:spTree>
    <p:extLst>
      <p:ext uri="{BB962C8B-B14F-4D97-AF65-F5344CB8AC3E}">
        <p14:creationId xmlns:p14="http://schemas.microsoft.com/office/powerpoint/2010/main" val="49975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1635C-58AE-4594-9F3F-E3F246284D8F}"/>
              </a:ext>
            </a:extLst>
          </p:cNvPr>
          <p:cNvSpPr/>
          <p:nvPr/>
        </p:nvSpPr>
        <p:spPr>
          <a:xfrm>
            <a:off x="6626956" y="2808415"/>
            <a:ext cx="3601565" cy="2264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843AFAE-149F-2432-35EE-B16A058BB20A}"/>
              </a:ext>
            </a:extLst>
          </p:cNvPr>
          <p:cNvSpPr/>
          <p:nvPr/>
        </p:nvSpPr>
        <p:spPr>
          <a:xfrm>
            <a:off x="0" y="5384264"/>
            <a:ext cx="12192000" cy="528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Bold"/>
            </a:endParaRPr>
          </a:p>
        </p:txBody>
      </p:sp>
      <p:sp>
        <p:nvSpPr>
          <p:cNvPr id="26" name="Rectangle 25">
            <a:extLst>
              <a:ext uri="{FF2B5EF4-FFF2-40B4-BE49-F238E27FC236}">
                <a16:creationId xmlns:a16="http://schemas.microsoft.com/office/drawing/2014/main" id="{9D74625C-62F4-F4D1-6359-16D4D4EB80DC}"/>
              </a:ext>
            </a:extLst>
          </p:cNvPr>
          <p:cNvSpPr/>
          <p:nvPr/>
        </p:nvSpPr>
        <p:spPr>
          <a:xfrm>
            <a:off x="660402" y="1119886"/>
            <a:ext cx="3746500" cy="3744214"/>
          </a:xfrm>
          <a:prstGeom prst="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Bold"/>
            </a:endParaRPr>
          </a:p>
        </p:txBody>
      </p:sp>
      <p:grpSp>
        <p:nvGrpSpPr>
          <p:cNvPr id="24" name="Group 23">
            <a:extLst>
              <a:ext uri="{FF2B5EF4-FFF2-40B4-BE49-F238E27FC236}">
                <a16:creationId xmlns:a16="http://schemas.microsoft.com/office/drawing/2014/main" id="{09BCD616-5F83-1296-D900-BBAF4B690077}"/>
              </a:ext>
            </a:extLst>
          </p:cNvPr>
          <p:cNvGrpSpPr/>
          <p:nvPr/>
        </p:nvGrpSpPr>
        <p:grpSpPr>
          <a:xfrm>
            <a:off x="810331" y="1270000"/>
            <a:ext cx="3399721" cy="3375914"/>
            <a:chOff x="473779" y="632181"/>
            <a:chExt cx="6632917" cy="5899684"/>
          </a:xfrm>
        </p:grpSpPr>
        <p:sp>
          <p:nvSpPr>
            <p:cNvPr id="8" name="Freeform: Shape 7">
              <a:extLst>
                <a:ext uri="{FF2B5EF4-FFF2-40B4-BE49-F238E27FC236}">
                  <a16:creationId xmlns:a16="http://schemas.microsoft.com/office/drawing/2014/main" id="{D47A665F-A756-8CEC-C603-BE96CEF62D4F}"/>
                </a:ext>
              </a:extLst>
            </p:cNvPr>
            <p:cNvSpPr/>
            <p:nvPr/>
          </p:nvSpPr>
          <p:spPr>
            <a:xfrm>
              <a:off x="473779" y="632181"/>
              <a:ext cx="6632917" cy="501840"/>
            </a:xfrm>
            <a:custGeom>
              <a:avLst/>
              <a:gdLst>
                <a:gd name="connsiteX0" fmla="*/ 0 w 6632917"/>
                <a:gd name="connsiteY0" fmla="*/ 83642 h 501840"/>
                <a:gd name="connsiteX1" fmla="*/ 83642 w 6632917"/>
                <a:gd name="connsiteY1" fmla="*/ 0 h 501840"/>
                <a:gd name="connsiteX2" fmla="*/ 6549275 w 6632917"/>
                <a:gd name="connsiteY2" fmla="*/ 0 h 501840"/>
                <a:gd name="connsiteX3" fmla="*/ 6632917 w 6632917"/>
                <a:gd name="connsiteY3" fmla="*/ 83642 h 501840"/>
                <a:gd name="connsiteX4" fmla="*/ 6632917 w 6632917"/>
                <a:gd name="connsiteY4" fmla="*/ 418198 h 501840"/>
                <a:gd name="connsiteX5" fmla="*/ 6549275 w 6632917"/>
                <a:gd name="connsiteY5" fmla="*/ 501840 h 501840"/>
                <a:gd name="connsiteX6" fmla="*/ 83642 w 6632917"/>
                <a:gd name="connsiteY6" fmla="*/ 501840 h 501840"/>
                <a:gd name="connsiteX7" fmla="*/ 0 w 6632917"/>
                <a:gd name="connsiteY7" fmla="*/ 418198 h 501840"/>
                <a:gd name="connsiteX8" fmla="*/ 0 w 663291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2917" h="501840">
                  <a:moveTo>
                    <a:pt x="0" y="83642"/>
                  </a:moveTo>
                  <a:cubicBezTo>
                    <a:pt x="0" y="37448"/>
                    <a:pt x="37448" y="0"/>
                    <a:pt x="83642" y="0"/>
                  </a:cubicBezTo>
                  <a:lnTo>
                    <a:pt x="6549275" y="0"/>
                  </a:lnTo>
                  <a:cubicBezTo>
                    <a:pt x="6595469" y="0"/>
                    <a:pt x="6632917" y="37448"/>
                    <a:pt x="6632917" y="83642"/>
                  </a:cubicBezTo>
                  <a:lnTo>
                    <a:pt x="6632917" y="418198"/>
                  </a:lnTo>
                  <a:cubicBezTo>
                    <a:pt x="6632917" y="464392"/>
                    <a:pt x="6595469" y="501840"/>
                    <a:pt x="6549275" y="501840"/>
                  </a:cubicBezTo>
                  <a:lnTo>
                    <a:pt x="83642" y="501840"/>
                  </a:lnTo>
                  <a:cubicBezTo>
                    <a:pt x="37448" y="501840"/>
                    <a:pt x="0" y="464392"/>
                    <a:pt x="0" y="418198"/>
                  </a:cubicBezTo>
                  <a:lnTo>
                    <a:pt x="0" y="83642"/>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algn="l" defTabSz="1244600">
                <a:lnSpc>
                  <a:spcPct val="90000"/>
                </a:lnSpc>
                <a:spcBef>
                  <a:spcPct val="0"/>
                </a:spcBef>
                <a:spcAft>
                  <a:spcPct val="35000"/>
                </a:spcAft>
                <a:buNone/>
              </a:pPr>
              <a:r>
                <a:rPr lang="en-US" sz="1400" kern="1200">
                  <a:latin typeface="Gotham Bold"/>
                </a:rPr>
                <a:t>Strategic Plan</a:t>
              </a:r>
            </a:p>
          </p:txBody>
        </p:sp>
        <p:sp>
          <p:nvSpPr>
            <p:cNvPr id="11" name="Freeform: Shape 10">
              <a:extLst>
                <a:ext uri="{FF2B5EF4-FFF2-40B4-BE49-F238E27FC236}">
                  <a16:creationId xmlns:a16="http://schemas.microsoft.com/office/drawing/2014/main" id="{2F3770D5-238E-949E-33AA-3EB5552D30F0}"/>
                </a:ext>
              </a:extLst>
            </p:cNvPr>
            <p:cNvSpPr/>
            <p:nvPr/>
          </p:nvSpPr>
          <p:spPr>
            <a:xfrm>
              <a:off x="473779" y="1403302"/>
              <a:ext cx="6632917" cy="501840"/>
            </a:xfrm>
            <a:custGeom>
              <a:avLst/>
              <a:gdLst>
                <a:gd name="connsiteX0" fmla="*/ 0 w 3365409"/>
                <a:gd name="connsiteY0" fmla="*/ 83642 h 501840"/>
                <a:gd name="connsiteX1" fmla="*/ 83642 w 3365409"/>
                <a:gd name="connsiteY1" fmla="*/ 0 h 501840"/>
                <a:gd name="connsiteX2" fmla="*/ 3281767 w 3365409"/>
                <a:gd name="connsiteY2" fmla="*/ 0 h 501840"/>
                <a:gd name="connsiteX3" fmla="*/ 3365409 w 3365409"/>
                <a:gd name="connsiteY3" fmla="*/ 83642 h 501840"/>
                <a:gd name="connsiteX4" fmla="*/ 3365409 w 3365409"/>
                <a:gd name="connsiteY4" fmla="*/ 418198 h 501840"/>
                <a:gd name="connsiteX5" fmla="*/ 3281767 w 3365409"/>
                <a:gd name="connsiteY5" fmla="*/ 501840 h 501840"/>
                <a:gd name="connsiteX6" fmla="*/ 83642 w 3365409"/>
                <a:gd name="connsiteY6" fmla="*/ 501840 h 501840"/>
                <a:gd name="connsiteX7" fmla="*/ 0 w 3365409"/>
                <a:gd name="connsiteY7" fmla="*/ 418198 h 501840"/>
                <a:gd name="connsiteX8" fmla="*/ 0 w 3365409"/>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5409" h="501840">
                  <a:moveTo>
                    <a:pt x="0" y="83642"/>
                  </a:moveTo>
                  <a:cubicBezTo>
                    <a:pt x="0" y="37448"/>
                    <a:pt x="37448" y="0"/>
                    <a:pt x="83642" y="0"/>
                  </a:cubicBezTo>
                  <a:lnTo>
                    <a:pt x="3281767" y="0"/>
                  </a:lnTo>
                  <a:cubicBezTo>
                    <a:pt x="3327961" y="0"/>
                    <a:pt x="3365409" y="37448"/>
                    <a:pt x="3365409" y="83642"/>
                  </a:cubicBezTo>
                  <a:lnTo>
                    <a:pt x="3365409" y="418198"/>
                  </a:lnTo>
                  <a:cubicBezTo>
                    <a:pt x="3365409" y="464392"/>
                    <a:pt x="3327961" y="501840"/>
                    <a:pt x="3281767" y="501840"/>
                  </a:cubicBezTo>
                  <a:lnTo>
                    <a:pt x="83642" y="501840"/>
                  </a:lnTo>
                  <a:cubicBezTo>
                    <a:pt x="37448" y="501840"/>
                    <a:pt x="0" y="464392"/>
                    <a:pt x="0" y="418198"/>
                  </a:cubicBezTo>
                  <a:lnTo>
                    <a:pt x="0" y="83642"/>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defTabSz="1244600">
                <a:lnSpc>
                  <a:spcPct val="90000"/>
                </a:lnSpc>
                <a:spcBef>
                  <a:spcPct val="0"/>
                </a:spcBef>
                <a:spcAft>
                  <a:spcPct val="35000"/>
                </a:spcAft>
                <a:buNone/>
              </a:pPr>
              <a:r>
                <a:rPr lang="en-US" sz="1400" kern="1200">
                  <a:latin typeface="Gotham Bold"/>
                </a:rPr>
                <a:t>Education</a:t>
              </a:r>
            </a:p>
          </p:txBody>
        </p:sp>
        <p:sp>
          <p:nvSpPr>
            <p:cNvPr id="13" name="Freeform: Shape 12">
              <a:extLst>
                <a:ext uri="{FF2B5EF4-FFF2-40B4-BE49-F238E27FC236}">
                  <a16:creationId xmlns:a16="http://schemas.microsoft.com/office/drawing/2014/main" id="{9787E25A-AD2B-A0E3-D390-8DFE6084B73C}"/>
                </a:ext>
              </a:extLst>
            </p:cNvPr>
            <p:cNvSpPr/>
            <p:nvPr/>
          </p:nvSpPr>
          <p:spPr>
            <a:xfrm>
              <a:off x="473779" y="2174423"/>
              <a:ext cx="6632917" cy="501840"/>
            </a:xfrm>
            <a:custGeom>
              <a:avLst/>
              <a:gdLst>
                <a:gd name="connsiteX0" fmla="*/ 0 w 3808886"/>
                <a:gd name="connsiteY0" fmla="*/ 83642 h 501840"/>
                <a:gd name="connsiteX1" fmla="*/ 83642 w 3808886"/>
                <a:gd name="connsiteY1" fmla="*/ 0 h 501840"/>
                <a:gd name="connsiteX2" fmla="*/ 3725244 w 3808886"/>
                <a:gd name="connsiteY2" fmla="*/ 0 h 501840"/>
                <a:gd name="connsiteX3" fmla="*/ 3808886 w 3808886"/>
                <a:gd name="connsiteY3" fmla="*/ 83642 h 501840"/>
                <a:gd name="connsiteX4" fmla="*/ 3808886 w 3808886"/>
                <a:gd name="connsiteY4" fmla="*/ 418198 h 501840"/>
                <a:gd name="connsiteX5" fmla="*/ 3725244 w 3808886"/>
                <a:gd name="connsiteY5" fmla="*/ 501840 h 501840"/>
                <a:gd name="connsiteX6" fmla="*/ 83642 w 3808886"/>
                <a:gd name="connsiteY6" fmla="*/ 501840 h 501840"/>
                <a:gd name="connsiteX7" fmla="*/ 0 w 3808886"/>
                <a:gd name="connsiteY7" fmla="*/ 418198 h 501840"/>
                <a:gd name="connsiteX8" fmla="*/ 0 w 3808886"/>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886" h="501840">
                  <a:moveTo>
                    <a:pt x="0" y="83642"/>
                  </a:moveTo>
                  <a:cubicBezTo>
                    <a:pt x="0" y="37448"/>
                    <a:pt x="37448" y="0"/>
                    <a:pt x="83642" y="0"/>
                  </a:cubicBezTo>
                  <a:lnTo>
                    <a:pt x="3725244" y="0"/>
                  </a:lnTo>
                  <a:cubicBezTo>
                    <a:pt x="3771438" y="0"/>
                    <a:pt x="3808886" y="37448"/>
                    <a:pt x="3808886" y="83642"/>
                  </a:cubicBezTo>
                  <a:lnTo>
                    <a:pt x="3808886" y="418198"/>
                  </a:lnTo>
                  <a:cubicBezTo>
                    <a:pt x="3808886" y="464392"/>
                    <a:pt x="3771438" y="501840"/>
                    <a:pt x="3725244" y="501840"/>
                  </a:cubicBezTo>
                  <a:lnTo>
                    <a:pt x="83642" y="501840"/>
                  </a:lnTo>
                  <a:cubicBezTo>
                    <a:pt x="37448" y="501840"/>
                    <a:pt x="0" y="464392"/>
                    <a:pt x="0" y="418198"/>
                  </a:cubicBezTo>
                  <a:lnTo>
                    <a:pt x="0" y="83642"/>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defTabSz="1244600">
                <a:lnSpc>
                  <a:spcPct val="90000"/>
                </a:lnSpc>
                <a:spcBef>
                  <a:spcPct val="0"/>
                </a:spcBef>
                <a:spcAft>
                  <a:spcPct val="35000"/>
                </a:spcAft>
                <a:buNone/>
              </a:pPr>
              <a:r>
                <a:rPr lang="en-US" sz="1400" kern="1200">
                  <a:latin typeface="Gotham Bold"/>
                </a:rPr>
                <a:t>Student Services</a:t>
              </a:r>
            </a:p>
          </p:txBody>
        </p:sp>
        <p:sp>
          <p:nvSpPr>
            <p:cNvPr id="15" name="Freeform: Shape 14">
              <a:extLst>
                <a:ext uri="{FF2B5EF4-FFF2-40B4-BE49-F238E27FC236}">
                  <a16:creationId xmlns:a16="http://schemas.microsoft.com/office/drawing/2014/main" id="{558EB927-E74B-160F-2AF3-EA083910C6BF}"/>
                </a:ext>
              </a:extLst>
            </p:cNvPr>
            <p:cNvSpPr/>
            <p:nvPr/>
          </p:nvSpPr>
          <p:spPr>
            <a:xfrm>
              <a:off x="473779" y="2945544"/>
              <a:ext cx="6632917" cy="501840"/>
            </a:xfrm>
            <a:custGeom>
              <a:avLst/>
              <a:gdLst>
                <a:gd name="connsiteX0" fmla="*/ 0 w 6632917"/>
                <a:gd name="connsiteY0" fmla="*/ 83642 h 501840"/>
                <a:gd name="connsiteX1" fmla="*/ 83642 w 6632917"/>
                <a:gd name="connsiteY1" fmla="*/ 0 h 501840"/>
                <a:gd name="connsiteX2" fmla="*/ 6549275 w 6632917"/>
                <a:gd name="connsiteY2" fmla="*/ 0 h 501840"/>
                <a:gd name="connsiteX3" fmla="*/ 6632917 w 6632917"/>
                <a:gd name="connsiteY3" fmla="*/ 83642 h 501840"/>
                <a:gd name="connsiteX4" fmla="*/ 6632917 w 6632917"/>
                <a:gd name="connsiteY4" fmla="*/ 418198 h 501840"/>
                <a:gd name="connsiteX5" fmla="*/ 6549275 w 6632917"/>
                <a:gd name="connsiteY5" fmla="*/ 501840 h 501840"/>
                <a:gd name="connsiteX6" fmla="*/ 83642 w 6632917"/>
                <a:gd name="connsiteY6" fmla="*/ 501840 h 501840"/>
                <a:gd name="connsiteX7" fmla="*/ 0 w 6632917"/>
                <a:gd name="connsiteY7" fmla="*/ 418198 h 501840"/>
                <a:gd name="connsiteX8" fmla="*/ 0 w 663291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2917" h="501840">
                  <a:moveTo>
                    <a:pt x="0" y="83642"/>
                  </a:moveTo>
                  <a:cubicBezTo>
                    <a:pt x="0" y="37448"/>
                    <a:pt x="37448" y="0"/>
                    <a:pt x="83642" y="0"/>
                  </a:cubicBezTo>
                  <a:lnTo>
                    <a:pt x="6549275" y="0"/>
                  </a:lnTo>
                  <a:cubicBezTo>
                    <a:pt x="6595469" y="0"/>
                    <a:pt x="6632917" y="37448"/>
                    <a:pt x="6632917" y="83642"/>
                  </a:cubicBezTo>
                  <a:lnTo>
                    <a:pt x="6632917" y="418198"/>
                  </a:lnTo>
                  <a:cubicBezTo>
                    <a:pt x="6632917" y="464392"/>
                    <a:pt x="6595469" y="501840"/>
                    <a:pt x="6549275" y="501840"/>
                  </a:cubicBezTo>
                  <a:lnTo>
                    <a:pt x="83642" y="501840"/>
                  </a:lnTo>
                  <a:cubicBezTo>
                    <a:pt x="37448" y="501840"/>
                    <a:pt x="0" y="464392"/>
                    <a:pt x="0" y="418198"/>
                  </a:cubicBezTo>
                  <a:lnTo>
                    <a:pt x="0" y="83642"/>
                  </a:lnTo>
                  <a:close/>
                </a:path>
              </a:pathLst>
            </a:custGeom>
            <a:solidFill>
              <a:schemeClr val="accent6"/>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algn="l" defTabSz="1244600">
                <a:lnSpc>
                  <a:spcPct val="90000"/>
                </a:lnSpc>
                <a:spcBef>
                  <a:spcPct val="0"/>
                </a:spcBef>
                <a:spcAft>
                  <a:spcPct val="35000"/>
                </a:spcAft>
                <a:buNone/>
              </a:pPr>
              <a:r>
                <a:rPr lang="en-US" sz="1400" kern="1200">
                  <a:latin typeface="Gotham Bold"/>
                </a:rPr>
                <a:t>Facilities Plan</a:t>
              </a:r>
            </a:p>
          </p:txBody>
        </p:sp>
        <p:sp>
          <p:nvSpPr>
            <p:cNvPr id="17" name="Freeform: Shape 16">
              <a:extLst>
                <a:ext uri="{FF2B5EF4-FFF2-40B4-BE49-F238E27FC236}">
                  <a16:creationId xmlns:a16="http://schemas.microsoft.com/office/drawing/2014/main" id="{A5261F5B-4CFA-6827-CAAB-AF9D42085932}"/>
                </a:ext>
              </a:extLst>
            </p:cNvPr>
            <p:cNvSpPr/>
            <p:nvPr/>
          </p:nvSpPr>
          <p:spPr>
            <a:xfrm>
              <a:off x="473779" y="3716664"/>
              <a:ext cx="6632917" cy="501840"/>
            </a:xfrm>
            <a:custGeom>
              <a:avLst/>
              <a:gdLst>
                <a:gd name="connsiteX0" fmla="*/ 0 w 6632917"/>
                <a:gd name="connsiteY0" fmla="*/ 83642 h 501840"/>
                <a:gd name="connsiteX1" fmla="*/ 83642 w 6632917"/>
                <a:gd name="connsiteY1" fmla="*/ 0 h 501840"/>
                <a:gd name="connsiteX2" fmla="*/ 6549275 w 6632917"/>
                <a:gd name="connsiteY2" fmla="*/ 0 h 501840"/>
                <a:gd name="connsiteX3" fmla="*/ 6632917 w 6632917"/>
                <a:gd name="connsiteY3" fmla="*/ 83642 h 501840"/>
                <a:gd name="connsiteX4" fmla="*/ 6632917 w 6632917"/>
                <a:gd name="connsiteY4" fmla="*/ 418198 h 501840"/>
                <a:gd name="connsiteX5" fmla="*/ 6549275 w 6632917"/>
                <a:gd name="connsiteY5" fmla="*/ 501840 h 501840"/>
                <a:gd name="connsiteX6" fmla="*/ 83642 w 6632917"/>
                <a:gd name="connsiteY6" fmla="*/ 501840 h 501840"/>
                <a:gd name="connsiteX7" fmla="*/ 0 w 6632917"/>
                <a:gd name="connsiteY7" fmla="*/ 418198 h 501840"/>
                <a:gd name="connsiteX8" fmla="*/ 0 w 663291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2917" h="501840">
                  <a:moveTo>
                    <a:pt x="0" y="83642"/>
                  </a:moveTo>
                  <a:cubicBezTo>
                    <a:pt x="0" y="37448"/>
                    <a:pt x="37448" y="0"/>
                    <a:pt x="83642" y="0"/>
                  </a:cubicBezTo>
                  <a:lnTo>
                    <a:pt x="6549275" y="0"/>
                  </a:lnTo>
                  <a:cubicBezTo>
                    <a:pt x="6595469" y="0"/>
                    <a:pt x="6632917" y="37448"/>
                    <a:pt x="6632917" y="83642"/>
                  </a:cubicBezTo>
                  <a:lnTo>
                    <a:pt x="6632917" y="418198"/>
                  </a:lnTo>
                  <a:cubicBezTo>
                    <a:pt x="6632917" y="464392"/>
                    <a:pt x="6595469" y="501840"/>
                    <a:pt x="6549275" y="501840"/>
                  </a:cubicBezTo>
                  <a:lnTo>
                    <a:pt x="83642" y="501840"/>
                  </a:lnTo>
                  <a:cubicBezTo>
                    <a:pt x="37448" y="501840"/>
                    <a:pt x="0" y="464392"/>
                    <a:pt x="0" y="418198"/>
                  </a:cubicBezTo>
                  <a:lnTo>
                    <a:pt x="0" y="83642"/>
                  </a:lnTo>
                  <a:close/>
                </a:path>
              </a:pathLst>
            </a:custGeom>
            <a:solidFill>
              <a:schemeClr val="accent6"/>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algn="l" defTabSz="1244600">
                <a:lnSpc>
                  <a:spcPct val="90000"/>
                </a:lnSpc>
                <a:spcBef>
                  <a:spcPct val="0"/>
                </a:spcBef>
                <a:spcAft>
                  <a:spcPct val="35000"/>
                </a:spcAft>
                <a:buNone/>
              </a:pPr>
              <a:r>
                <a:rPr lang="en-US" sz="1400" kern="1200">
                  <a:latin typeface="Gotham Bold"/>
                </a:rPr>
                <a:t>Staffing Plan</a:t>
              </a:r>
            </a:p>
          </p:txBody>
        </p:sp>
        <p:sp>
          <p:nvSpPr>
            <p:cNvPr id="19" name="Freeform: Shape 18">
              <a:extLst>
                <a:ext uri="{FF2B5EF4-FFF2-40B4-BE49-F238E27FC236}">
                  <a16:creationId xmlns:a16="http://schemas.microsoft.com/office/drawing/2014/main" id="{1463C90B-C8D0-BA0E-D309-1D217DD2EABC}"/>
                </a:ext>
              </a:extLst>
            </p:cNvPr>
            <p:cNvSpPr/>
            <p:nvPr/>
          </p:nvSpPr>
          <p:spPr>
            <a:xfrm>
              <a:off x="473779" y="4487785"/>
              <a:ext cx="6632917" cy="501840"/>
            </a:xfrm>
            <a:custGeom>
              <a:avLst/>
              <a:gdLst>
                <a:gd name="connsiteX0" fmla="*/ 0 w 6632917"/>
                <a:gd name="connsiteY0" fmla="*/ 83642 h 501840"/>
                <a:gd name="connsiteX1" fmla="*/ 83642 w 6632917"/>
                <a:gd name="connsiteY1" fmla="*/ 0 h 501840"/>
                <a:gd name="connsiteX2" fmla="*/ 6549275 w 6632917"/>
                <a:gd name="connsiteY2" fmla="*/ 0 h 501840"/>
                <a:gd name="connsiteX3" fmla="*/ 6632917 w 6632917"/>
                <a:gd name="connsiteY3" fmla="*/ 83642 h 501840"/>
                <a:gd name="connsiteX4" fmla="*/ 6632917 w 6632917"/>
                <a:gd name="connsiteY4" fmla="*/ 418198 h 501840"/>
                <a:gd name="connsiteX5" fmla="*/ 6549275 w 6632917"/>
                <a:gd name="connsiteY5" fmla="*/ 501840 h 501840"/>
                <a:gd name="connsiteX6" fmla="*/ 83642 w 6632917"/>
                <a:gd name="connsiteY6" fmla="*/ 501840 h 501840"/>
                <a:gd name="connsiteX7" fmla="*/ 0 w 6632917"/>
                <a:gd name="connsiteY7" fmla="*/ 418198 h 501840"/>
                <a:gd name="connsiteX8" fmla="*/ 0 w 663291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2917" h="501840">
                  <a:moveTo>
                    <a:pt x="0" y="83642"/>
                  </a:moveTo>
                  <a:cubicBezTo>
                    <a:pt x="0" y="37448"/>
                    <a:pt x="37448" y="0"/>
                    <a:pt x="83642" y="0"/>
                  </a:cubicBezTo>
                  <a:lnTo>
                    <a:pt x="6549275" y="0"/>
                  </a:lnTo>
                  <a:cubicBezTo>
                    <a:pt x="6595469" y="0"/>
                    <a:pt x="6632917" y="37448"/>
                    <a:pt x="6632917" y="83642"/>
                  </a:cubicBezTo>
                  <a:lnTo>
                    <a:pt x="6632917" y="418198"/>
                  </a:lnTo>
                  <a:cubicBezTo>
                    <a:pt x="6632917" y="464392"/>
                    <a:pt x="6595469" y="501840"/>
                    <a:pt x="6549275" y="501840"/>
                  </a:cubicBezTo>
                  <a:lnTo>
                    <a:pt x="83642" y="501840"/>
                  </a:lnTo>
                  <a:cubicBezTo>
                    <a:pt x="37448" y="501840"/>
                    <a:pt x="0" y="464392"/>
                    <a:pt x="0" y="418198"/>
                  </a:cubicBezTo>
                  <a:lnTo>
                    <a:pt x="0" y="83642"/>
                  </a:lnTo>
                  <a:close/>
                </a:path>
              </a:pathLst>
            </a:custGeom>
            <a:solidFill>
              <a:schemeClr val="accent6"/>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algn="l" defTabSz="1244600">
                <a:lnSpc>
                  <a:spcPct val="90000"/>
                </a:lnSpc>
                <a:spcBef>
                  <a:spcPct val="0"/>
                </a:spcBef>
                <a:spcAft>
                  <a:spcPct val="35000"/>
                </a:spcAft>
                <a:buNone/>
              </a:pPr>
              <a:r>
                <a:rPr lang="en-US" sz="1400" kern="1200">
                  <a:latin typeface="Gotham Bold"/>
                </a:rPr>
                <a:t>Technology Plan</a:t>
              </a:r>
            </a:p>
          </p:txBody>
        </p:sp>
        <p:sp>
          <p:nvSpPr>
            <p:cNvPr id="21" name="Freeform: Shape 20">
              <a:extLst>
                <a:ext uri="{FF2B5EF4-FFF2-40B4-BE49-F238E27FC236}">
                  <a16:creationId xmlns:a16="http://schemas.microsoft.com/office/drawing/2014/main" id="{9B206370-8281-C2C0-F7CD-DC29410E8773}"/>
                </a:ext>
              </a:extLst>
            </p:cNvPr>
            <p:cNvSpPr/>
            <p:nvPr/>
          </p:nvSpPr>
          <p:spPr>
            <a:xfrm>
              <a:off x="473779" y="5258905"/>
              <a:ext cx="6632917" cy="501840"/>
            </a:xfrm>
            <a:custGeom>
              <a:avLst/>
              <a:gdLst>
                <a:gd name="connsiteX0" fmla="*/ 0 w 6632917"/>
                <a:gd name="connsiteY0" fmla="*/ 83642 h 501840"/>
                <a:gd name="connsiteX1" fmla="*/ 83642 w 6632917"/>
                <a:gd name="connsiteY1" fmla="*/ 0 h 501840"/>
                <a:gd name="connsiteX2" fmla="*/ 6549275 w 6632917"/>
                <a:gd name="connsiteY2" fmla="*/ 0 h 501840"/>
                <a:gd name="connsiteX3" fmla="*/ 6632917 w 6632917"/>
                <a:gd name="connsiteY3" fmla="*/ 83642 h 501840"/>
                <a:gd name="connsiteX4" fmla="*/ 6632917 w 6632917"/>
                <a:gd name="connsiteY4" fmla="*/ 418198 h 501840"/>
                <a:gd name="connsiteX5" fmla="*/ 6549275 w 6632917"/>
                <a:gd name="connsiteY5" fmla="*/ 501840 h 501840"/>
                <a:gd name="connsiteX6" fmla="*/ 83642 w 6632917"/>
                <a:gd name="connsiteY6" fmla="*/ 501840 h 501840"/>
                <a:gd name="connsiteX7" fmla="*/ 0 w 6632917"/>
                <a:gd name="connsiteY7" fmla="*/ 418198 h 501840"/>
                <a:gd name="connsiteX8" fmla="*/ 0 w 663291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2917" h="501840">
                  <a:moveTo>
                    <a:pt x="0" y="83642"/>
                  </a:moveTo>
                  <a:cubicBezTo>
                    <a:pt x="0" y="37448"/>
                    <a:pt x="37448" y="0"/>
                    <a:pt x="83642" y="0"/>
                  </a:cubicBezTo>
                  <a:lnTo>
                    <a:pt x="6549275" y="0"/>
                  </a:lnTo>
                  <a:cubicBezTo>
                    <a:pt x="6595469" y="0"/>
                    <a:pt x="6632917" y="37448"/>
                    <a:pt x="6632917" y="83642"/>
                  </a:cubicBezTo>
                  <a:lnTo>
                    <a:pt x="6632917" y="418198"/>
                  </a:lnTo>
                  <a:cubicBezTo>
                    <a:pt x="6632917" y="464392"/>
                    <a:pt x="6595469" y="501840"/>
                    <a:pt x="6549275" y="501840"/>
                  </a:cubicBezTo>
                  <a:lnTo>
                    <a:pt x="83642" y="501840"/>
                  </a:lnTo>
                  <a:cubicBezTo>
                    <a:pt x="37448" y="501840"/>
                    <a:pt x="0" y="464392"/>
                    <a:pt x="0" y="418198"/>
                  </a:cubicBezTo>
                  <a:lnTo>
                    <a:pt x="0" y="83642"/>
                  </a:lnTo>
                  <a:close/>
                </a:path>
              </a:pathLst>
            </a:custGeom>
            <a:solidFill>
              <a:schemeClr val="accent6"/>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algn="l" defTabSz="1244600">
                <a:lnSpc>
                  <a:spcPct val="90000"/>
                </a:lnSpc>
                <a:spcBef>
                  <a:spcPct val="0"/>
                </a:spcBef>
                <a:spcAft>
                  <a:spcPct val="35000"/>
                </a:spcAft>
                <a:buNone/>
              </a:pPr>
              <a:r>
                <a:rPr lang="en-US" sz="1400" kern="1200">
                  <a:latin typeface="Gotham Bold"/>
                </a:rPr>
                <a:t>Strategic Enrollment Management Plan</a:t>
              </a:r>
            </a:p>
          </p:txBody>
        </p:sp>
        <p:sp>
          <p:nvSpPr>
            <p:cNvPr id="23" name="Freeform: Shape 22">
              <a:extLst>
                <a:ext uri="{FF2B5EF4-FFF2-40B4-BE49-F238E27FC236}">
                  <a16:creationId xmlns:a16="http://schemas.microsoft.com/office/drawing/2014/main" id="{1B2C52F6-FBE7-9A5F-0052-DE44AD912F53}"/>
                </a:ext>
              </a:extLst>
            </p:cNvPr>
            <p:cNvSpPr/>
            <p:nvPr/>
          </p:nvSpPr>
          <p:spPr>
            <a:xfrm>
              <a:off x="473779" y="6030025"/>
              <a:ext cx="6632917" cy="501840"/>
            </a:xfrm>
            <a:custGeom>
              <a:avLst/>
              <a:gdLst>
                <a:gd name="connsiteX0" fmla="*/ 0 w 6632917"/>
                <a:gd name="connsiteY0" fmla="*/ 83642 h 501840"/>
                <a:gd name="connsiteX1" fmla="*/ 83642 w 6632917"/>
                <a:gd name="connsiteY1" fmla="*/ 0 h 501840"/>
                <a:gd name="connsiteX2" fmla="*/ 6549275 w 6632917"/>
                <a:gd name="connsiteY2" fmla="*/ 0 h 501840"/>
                <a:gd name="connsiteX3" fmla="*/ 6632917 w 6632917"/>
                <a:gd name="connsiteY3" fmla="*/ 83642 h 501840"/>
                <a:gd name="connsiteX4" fmla="*/ 6632917 w 6632917"/>
                <a:gd name="connsiteY4" fmla="*/ 418198 h 501840"/>
                <a:gd name="connsiteX5" fmla="*/ 6549275 w 6632917"/>
                <a:gd name="connsiteY5" fmla="*/ 501840 h 501840"/>
                <a:gd name="connsiteX6" fmla="*/ 83642 w 6632917"/>
                <a:gd name="connsiteY6" fmla="*/ 501840 h 501840"/>
                <a:gd name="connsiteX7" fmla="*/ 0 w 6632917"/>
                <a:gd name="connsiteY7" fmla="*/ 418198 h 501840"/>
                <a:gd name="connsiteX8" fmla="*/ 0 w 6632917"/>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2917" h="501840">
                  <a:moveTo>
                    <a:pt x="0" y="83642"/>
                  </a:moveTo>
                  <a:cubicBezTo>
                    <a:pt x="0" y="37448"/>
                    <a:pt x="37448" y="0"/>
                    <a:pt x="83642" y="0"/>
                  </a:cubicBezTo>
                  <a:lnTo>
                    <a:pt x="6549275" y="0"/>
                  </a:lnTo>
                  <a:cubicBezTo>
                    <a:pt x="6595469" y="0"/>
                    <a:pt x="6632917" y="37448"/>
                    <a:pt x="6632917" y="83642"/>
                  </a:cubicBezTo>
                  <a:lnTo>
                    <a:pt x="6632917" y="418198"/>
                  </a:lnTo>
                  <a:cubicBezTo>
                    <a:pt x="6632917" y="464392"/>
                    <a:pt x="6595469" y="501840"/>
                    <a:pt x="6549275" y="501840"/>
                  </a:cubicBezTo>
                  <a:lnTo>
                    <a:pt x="83642" y="501840"/>
                  </a:lnTo>
                  <a:cubicBezTo>
                    <a:pt x="37448" y="501840"/>
                    <a:pt x="0" y="464392"/>
                    <a:pt x="0" y="418198"/>
                  </a:cubicBezTo>
                  <a:lnTo>
                    <a:pt x="0" y="83642"/>
                  </a:lnTo>
                  <a:close/>
                </a:path>
              </a:pathLst>
            </a:custGeom>
            <a:solidFill>
              <a:schemeClr val="accent6"/>
            </a:solidFill>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txBody>
            <a:bodyPr spcFirstLastPara="0" vert="horz" wrap="square" lIns="275206" tIns="24498" rIns="275206" bIns="24498" numCol="1" spcCol="1270" anchor="ctr" anchorCtr="0">
              <a:noAutofit/>
            </a:bodyPr>
            <a:lstStyle/>
            <a:p>
              <a:pPr marL="0" lvl="0" indent="0" algn="l" defTabSz="1244600">
                <a:lnSpc>
                  <a:spcPct val="90000"/>
                </a:lnSpc>
                <a:spcBef>
                  <a:spcPct val="0"/>
                </a:spcBef>
                <a:spcAft>
                  <a:spcPct val="35000"/>
                </a:spcAft>
                <a:buNone/>
              </a:pPr>
              <a:r>
                <a:rPr lang="en-US" sz="1400" kern="1200">
                  <a:latin typeface="Gotham Bold"/>
                </a:rPr>
                <a:t>Sustainability Plan</a:t>
              </a:r>
            </a:p>
          </p:txBody>
        </p:sp>
      </p:grpSp>
      <p:sp>
        <p:nvSpPr>
          <p:cNvPr id="27" name="TextBox 26">
            <a:extLst>
              <a:ext uri="{FF2B5EF4-FFF2-40B4-BE49-F238E27FC236}">
                <a16:creationId xmlns:a16="http://schemas.microsoft.com/office/drawing/2014/main" id="{BC3EDE95-8D58-45F4-ADD9-EA6B8AEDF050}"/>
              </a:ext>
            </a:extLst>
          </p:cNvPr>
          <p:cNvSpPr txBox="1"/>
          <p:nvPr/>
        </p:nvSpPr>
        <p:spPr>
          <a:xfrm>
            <a:off x="909597" y="408367"/>
            <a:ext cx="2524474" cy="646331"/>
          </a:xfrm>
          <a:prstGeom prst="rect">
            <a:avLst/>
          </a:prstGeom>
          <a:noFill/>
        </p:spPr>
        <p:txBody>
          <a:bodyPr wrap="none" rtlCol="0">
            <a:spAutoFit/>
          </a:bodyPr>
          <a:lstStyle/>
          <a:p>
            <a:pPr algn="ctr"/>
            <a:r>
              <a:rPr lang="en-US" b="1">
                <a:latin typeface="Gotham Bold"/>
              </a:rPr>
              <a:t>Current </a:t>
            </a:r>
          </a:p>
          <a:p>
            <a:pPr algn="ctr"/>
            <a:r>
              <a:rPr lang="en-US" b="1">
                <a:latin typeface="Gotham Bold"/>
              </a:rPr>
              <a:t>District Planning Process</a:t>
            </a:r>
          </a:p>
        </p:txBody>
      </p:sp>
      <p:sp>
        <p:nvSpPr>
          <p:cNvPr id="38" name="TextBox 37">
            <a:extLst>
              <a:ext uri="{FF2B5EF4-FFF2-40B4-BE49-F238E27FC236}">
                <a16:creationId xmlns:a16="http://schemas.microsoft.com/office/drawing/2014/main" id="{D7EEEB72-0357-AA73-8409-43A909865758}"/>
              </a:ext>
            </a:extLst>
          </p:cNvPr>
          <p:cNvSpPr txBox="1"/>
          <p:nvPr/>
        </p:nvSpPr>
        <p:spPr>
          <a:xfrm>
            <a:off x="7152632" y="364391"/>
            <a:ext cx="2524474" cy="646331"/>
          </a:xfrm>
          <a:prstGeom prst="rect">
            <a:avLst/>
          </a:prstGeom>
          <a:noFill/>
        </p:spPr>
        <p:txBody>
          <a:bodyPr wrap="none" rtlCol="0">
            <a:spAutoFit/>
          </a:bodyPr>
          <a:lstStyle/>
          <a:p>
            <a:pPr algn="ctr"/>
            <a:r>
              <a:rPr lang="en-US" b="1">
                <a:solidFill>
                  <a:srgbClr val="C00000"/>
                </a:solidFill>
                <a:latin typeface="Gotham Bold"/>
              </a:rPr>
              <a:t>Recommended </a:t>
            </a:r>
          </a:p>
          <a:p>
            <a:pPr algn="ctr"/>
            <a:r>
              <a:rPr lang="en-US" b="1">
                <a:latin typeface="Gotham Bold"/>
              </a:rPr>
              <a:t>District Planning Process</a:t>
            </a:r>
          </a:p>
        </p:txBody>
      </p:sp>
      <p:sp>
        <p:nvSpPr>
          <p:cNvPr id="39" name="Flowchart: Document 38">
            <a:extLst>
              <a:ext uri="{FF2B5EF4-FFF2-40B4-BE49-F238E27FC236}">
                <a16:creationId xmlns:a16="http://schemas.microsoft.com/office/drawing/2014/main" id="{770A3728-E0AC-F0EA-1D38-5590B359B270}"/>
              </a:ext>
            </a:extLst>
          </p:cNvPr>
          <p:cNvSpPr/>
          <p:nvPr/>
        </p:nvSpPr>
        <p:spPr>
          <a:xfrm>
            <a:off x="6736760" y="1117754"/>
            <a:ext cx="3213087" cy="875702"/>
          </a:xfrm>
          <a:prstGeom prst="flowChartDocument">
            <a:avLst/>
          </a:prstGeom>
          <a:ln>
            <a:noFill/>
          </a:ln>
          <a:effectLst>
            <a:outerShdw blurRad="50800" dist="38100" dir="2700000" algn="t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atin typeface="Gotham Bold"/>
              </a:rPr>
              <a:t>Strategic Plan</a:t>
            </a:r>
          </a:p>
        </p:txBody>
      </p:sp>
      <p:sp>
        <p:nvSpPr>
          <p:cNvPr id="50" name="Flowchart: Document 49">
            <a:extLst>
              <a:ext uri="{FF2B5EF4-FFF2-40B4-BE49-F238E27FC236}">
                <a16:creationId xmlns:a16="http://schemas.microsoft.com/office/drawing/2014/main" id="{AB59D951-2BA4-00F4-EB39-817EF3F588FD}"/>
              </a:ext>
            </a:extLst>
          </p:cNvPr>
          <p:cNvSpPr/>
          <p:nvPr/>
        </p:nvSpPr>
        <p:spPr>
          <a:xfrm>
            <a:off x="6747606" y="2974860"/>
            <a:ext cx="1485898" cy="654050"/>
          </a:xfrm>
          <a:prstGeom prst="flowChartDocument">
            <a:avLst/>
          </a:prstGeom>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a:latin typeface="Gotham Bold"/>
              </a:rPr>
              <a:t>Facilities Plan</a:t>
            </a:r>
          </a:p>
        </p:txBody>
      </p:sp>
      <p:sp>
        <p:nvSpPr>
          <p:cNvPr id="51" name="Flowchart: Document 50">
            <a:extLst>
              <a:ext uri="{FF2B5EF4-FFF2-40B4-BE49-F238E27FC236}">
                <a16:creationId xmlns:a16="http://schemas.microsoft.com/office/drawing/2014/main" id="{3ADEDAA7-E75D-ACFB-D1B4-C02C758F4498}"/>
              </a:ext>
            </a:extLst>
          </p:cNvPr>
          <p:cNvSpPr/>
          <p:nvPr/>
        </p:nvSpPr>
        <p:spPr>
          <a:xfrm rot="10800000">
            <a:off x="6747606" y="3630307"/>
            <a:ext cx="1485898" cy="654050"/>
          </a:xfrm>
          <a:prstGeom prst="flowChartDocument">
            <a:avLst/>
          </a:prstGeom>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vert="horz" lIns="91440" rtlCol="0" anchor="ctr">
            <a:scene3d>
              <a:camera prst="orthographicFront">
                <a:rot lat="21594000" lon="600000" rev="10800000"/>
              </a:camera>
              <a:lightRig rig="threePt" dir="t"/>
            </a:scene3d>
          </a:bodyPr>
          <a:lstStyle/>
          <a:p>
            <a:pPr algn="ctr"/>
            <a:r>
              <a:rPr lang="en-US" sz="1600">
                <a:latin typeface="Gotham Bold"/>
              </a:rPr>
              <a:t>Staffing Plan</a:t>
            </a:r>
          </a:p>
        </p:txBody>
      </p:sp>
      <p:sp>
        <p:nvSpPr>
          <p:cNvPr id="52" name="Flowchart: Document 51">
            <a:extLst>
              <a:ext uri="{FF2B5EF4-FFF2-40B4-BE49-F238E27FC236}">
                <a16:creationId xmlns:a16="http://schemas.microsoft.com/office/drawing/2014/main" id="{7B822FA6-8102-FCC9-8E67-664D01893CE2}"/>
              </a:ext>
            </a:extLst>
          </p:cNvPr>
          <p:cNvSpPr/>
          <p:nvPr/>
        </p:nvSpPr>
        <p:spPr>
          <a:xfrm rot="10800000">
            <a:off x="8474804" y="3637544"/>
            <a:ext cx="1485898" cy="654050"/>
          </a:xfrm>
          <a:prstGeom prst="flowChartDocument">
            <a:avLst/>
          </a:prstGeom>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scene3d>
              <a:camera prst="orthographicFront">
                <a:rot lat="9600000" lon="10800000" rev="10800000"/>
              </a:camera>
              <a:lightRig rig="threePt" dir="t"/>
            </a:scene3d>
          </a:bodyPr>
          <a:lstStyle/>
          <a:p>
            <a:pPr algn="ctr"/>
            <a:r>
              <a:rPr lang="en-US" sz="1200">
                <a:latin typeface="Gotham Bold"/>
              </a:rPr>
              <a:t>Strategic Enrollment Management Plan</a:t>
            </a:r>
          </a:p>
        </p:txBody>
      </p:sp>
      <p:sp>
        <p:nvSpPr>
          <p:cNvPr id="53" name="Flowchart: Document 52">
            <a:extLst>
              <a:ext uri="{FF2B5EF4-FFF2-40B4-BE49-F238E27FC236}">
                <a16:creationId xmlns:a16="http://schemas.microsoft.com/office/drawing/2014/main" id="{8D17BB8F-397E-D4AF-2A14-067810E0F482}"/>
              </a:ext>
            </a:extLst>
          </p:cNvPr>
          <p:cNvSpPr/>
          <p:nvPr/>
        </p:nvSpPr>
        <p:spPr>
          <a:xfrm>
            <a:off x="8487508" y="2989317"/>
            <a:ext cx="1485898" cy="654050"/>
          </a:xfrm>
          <a:prstGeom prst="flowChartDocument">
            <a:avLst/>
          </a:prstGeom>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a:latin typeface="Gotham Bold"/>
              </a:rPr>
              <a:t>Technology</a:t>
            </a:r>
          </a:p>
          <a:p>
            <a:pPr algn="ctr"/>
            <a:r>
              <a:rPr lang="en-US" sz="1600">
                <a:latin typeface="Gotham Bold"/>
              </a:rPr>
              <a:t>Plan</a:t>
            </a:r>
          </a:p>
        </p:txBody>
      </p:sp>
      <p:sp>
        <p:nvSpPr>
          <p:cNvPr id="56" name="Flowchart: Document 55">
            <a:extLst>
              <a:ext uri="{FF2B5EF4-FFF2-40B4-BE49-F238E27FC236}">
                <a16:creationId xmlns:a16="http://schemas.microsoft.com/office/drawing/2014/main" id="{D28DB6C7-8BCD-4CFE-C688-9562FF9D4C53}"/>
              </a:ext>
            </a:extLst>
          </p:cNvPr>
          <p:cNvSpPr/>
          <p:nvPr/>
        </p:nvSpPr>
        <p:spPr>
          <a:xfrm>
            <a:off x="7731855" y="4359992"/>
            <a:ext cx="1485898" cy="654050"/>
          </a:xfrm>
          <a:prstGeom prst="flowChartDocument">
            <a:avLst/>
          </a:prstGeom>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a:latin typeface="Gotham Bold"/>
              </a:rPr>
              <a:t>Sustainability Plan</a:t>
            </a:r>
          </a:p>
        </p:txBody>
      </p:sp>
      <p:sp>
        <p:nvSpPr>
          <p:cNvPr id="58" name="Rectangle: Rounded Corners 57">
            <a:extLst>
              <a:ext uri="{FF2B5EF4-FFF2-40B4-BE49-F238E27FC236}">
                <a16:creationId xmlns:a16="http://schemas.microsoft.com/office/drawing/2014/main" id="{E46BDBDF-22C8-6F08-20E2-F87142A4B408}"/>
              </a:ext>
            </a:extLst>
          </p:cNvPr>
          <p:cNvSpPr/>
          <p:nvPr/>
        </p:nvSpPr>
        <p:spPr>
          <a:xfrm>
            <a:off x="6736760" y="1871311"/>
            <a:ext cx="1735263" cy="409168"/>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Gotham Bold"/>
              </a:rPr>
              <a:t>Education</a:t>
            </a:r>
          </a:p>
        </p:txBody>
      </p:sp>
      <p:sp>
        <p:nvSpPr>
          <p:cNvPr id="59" name="Rectangle: Rounded Corners 58">
            <a:extLst>
              <a:ext uri="{FF2B5EF4-FFF2-40B4-BE49-F238E27FC236}">
                <a16:creationId xmlns:a16="http://schemas.microsoft.com/office/drawing/2014/main" id="{F7162B6A-3705-E5B4-BC56-1F775DEC7775}"/>
              </a:ext>
            </a:extLst>
          </p:cNvPr>
          <p:cNvSpPr/>
          <p:nvPr/>
        </p:nvSpPr>
        <p:spPr>
          <a:xfrm>
            <a:off x="8295931" y="1871311"/>
            <a:ext cx="1670045" cy="409168"/>
          </a:xfrm>
          <a:prstGeom prst="roundRect">
            <a:avLst/>
          </a:prstGeom>
          <a:solidFill>
            <a:srgbClr val="C000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Gotham Bold"/>
              </a:rPr>
              <a:t>Student Services</a:t>
            </a:r>
          </a:p>
        </p:txBody>
      </p:sp>
      <p:sp>
        <p:nvSpPr>
          <p:cNvPr id="60" name="TextBox 59">
            <a:extLst>
              <a:ext uri="{FF2B5EF4-FFF2-40B4-BE49-F238E27FC236}">
                <a16:creationId xmlns:a16="http://schemas.microsoft.com/office/drawing/2014/main" id="{34FE59CD-98D4-1D83-5638-7201A21EE16D}"/>
              </a:ext>
            </a:extLst>
          </p:cNvPr>
          <p:cNvSpPr txBox="1"/>
          <p:nvPr/>
        </p:nvSpPr>
        <p:spPr>
          <a:xfrm>
            <a:off x="164674" y="5425865"/>
            <a:ext cx="11967099" cy="738664"/>
          </a:xfrm>
          <a:prstGeom prst="rect">
            <a:avLst/>
          </a:prstGeom>
          <a:noFill/>
        </p:spPr>
        <p:txBody>
          <a:bodyPr wrap="square" lIns="91440" tIns="45720" rIns="91440" bIns="45720" rtlCol="0" anchor="t">
            <a:spAutoFit/>
          </a:bodyPr>
          <a:lstStyle/>
          <a:p>
            <a:r>
              <a:rPr lang="en-US" sz="1400">
                <a:latin typeface="Gotham Bold"/>
              </a:rPr>
              <a:t>The Strategic Plan is Grounded on students' educational experience at SRJC elevates the Education Plan and Students Services Plan to establish a strategic plan that is collaborative and responsive to the student journey.</a:t>
            </a:r>
            <a:endParaRPr lang="en-US" sz="1400">
              <a:latin typeface="Gotham Bold"/>
              <a:ea typeface="Calibri"/>
              <a:cs typeface="Calibri"/>
            </a:endParaRPr>
          </a:p>
          <a:p>
            <a:pPr marL="285750" indent="-285750">
              <a:buFont typeface="Arial" panose="020B0604020202020204" pitchFamily="34" charset="0"/>
              <a:buChar char="•"/>
            </a:pPr>
            <a:endParaRPr lang="en-US" sz="1400">
              <a:latin typeface="Gotham Bold"/>
              <a:ea typeface="Calibri"/>
              <a:cs typeface="Calibri"/>
            </a:endParaRPr>
          </a:p>
        </p:txBody>
      </p:sp>
      <p:sp>
        <p:nvSpPr>
          <p:cNvPr id="63" name="Right Brace 62">
            <a:extLst>
              <a:ext uri="{FF2B5EF4-FFF2-40B4-BE49-F238E27FC236}">
                <a16:creationId xmlns:a16="http://schemas.microsoft.com/office/drawing/2014/main" id="{9BA903C2-1D5C-7031-188B-D6E196B54D72}"/>
              </a:ext>
            </a:extLst>
          </p:cNvPr>
          <p:cNvSpPr/>
          <p:nvPr/>
        </p:nvSpPr>
        <p:spPr>
          <a:xfrm>
            <a:off x="4406902" y="1042366"/>
            <a:ext cx="920744" cy="3923702"/>
          </a:xfrm>
          <a:prstGeom prst="rightBrace">
            <a:avLst>
              <a:gd name="adj1" fmla="val 39368"/>
              <a:gd name="adj2" fmla="val 47734"/>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otham Bold"/>
            </a:endParaRPr>
          </a:p>
        </p:txBody>
      </p:sp>
      <p:sp>
        <p:nvSpPr>
          <p:cNvPr id="5" name="Isosceles Triangle 4">
            <a:extLst>
              <a:ext uri="{FF2B5EF4-FFF2-40B4-BE49-F238E27FC236}">
                <a16:creationId xmlns:a16="http://schemas.microsoft.com/office/drawing/2014/main" id="{6F72A8C2-A1F9-4532-42C1-754C696609FE}"/>
              </a:ext>
            </a:extLst>
          </p:cNvPr>
          <p:cNvSpPr/>
          <p:nvPr/>
        </p:nvSpPr>
        <p:spPr>
          <a:xfrm>
            <a:off x="6552386" y="2470600"/>
            <a:ext cx="3750563" cy="252058"/>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78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AC35ACC-F7F0-8D24-01B0-5282F109ADD3}"/>
              </a:ext>
            </a:extLst>
          </p:cNvPr>
          <p:cNvSpPr txBox="1">
            <a:spLocks/>
          </p:cNvSpPr>
          <p:nvPr/>
        </p:nvSpPr>
        <p:spPr>
          <a:xfrm>
            <a:off x="137160" y="152664"/>
            <a:ext cx="12191074" cy="924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bg1"/>
                </a:solidFill>
                <a:latin typeface="Gotham Bold" pitchFamily="50" charset="0"/>
                <a:ea typeface="+mj-ea"/>
                <a:cs typeface="Gotham Bold" pitchFamily="50" charset="0"/>
              </a:defRPr>
            </a:lvl1pPr>
          </a:lstStyle>
          <a:p>
            <a:pPr algn="l">
              <a:defRPr/>
            </a:pPr>
            <a:r>
              <a:rPr lang="da-DK" sz="4000" b="1"/>
              <a:t>Action Steps Workgroup</a:t>
            </a:r>
            <a:endParaRPr lang="en-US" sz="4000" b="1"/>
          </a:p>
        </p:txBody>
      </p:sp>
      <p:sp>
        <p:nvSpPr>
          <p:cNvPr id="12" name="TextBox 11">
            <a:extLst>
              <a:ext uri="{FF2B5EF4-FFF2-40B4-BE49-F238E27FC236}">
                <a16:creationId xmlns:a16="http://schemas.microsoft.com/office/drawing/2014/main" id="{32F6E68A-E63E-E927-2C9D-6E96CE0B8E22}"/>
              </a:ext>
            </a:extLst>
          </p:cNvPr>
          <p:cNvSpPr txBox="1"/>
          <p:nvPr/>
        </p:nvSpPr>
        <p:spPr>
          <a:xfrm>
            <a:off x="1615" y="6316053"/>
            <a:ext cx="11141242" cy="338554"/>
          </a:xfrm>
          <a:prstGeom prst="rect">
            <a:avLst/>
          </a:prstGeom>
          <a:noFill/>
        </p:spPr>
        <p:txBody>
          <a:bodyPr wrap="square" lIns="91440" tIns="45720" rIns="91440" bIns="45720" anchor="t">
            <a:spAutoFit/>
          </a:bodyPr>
          <a:lstStyle/>
          <a:p>
            <a:r>
              <a:rPr lang="en-US" sz="1600" b="1">
                <a:solidFill>
                  <a:schemeClr val="bg1"/>
                </a:solidFill>
                <a:latin typeface="Gotham Bold"/>
              </a:rPr>
              <a:t>Charge: </a:t>
            </a:r>
            <a:r>
              <a:rPr lang="en-US" sz="1600">
                <a:solidFill>
                  <a:schemeClr val="bg1"/>
                </a:solidFill>
                <a:latin typeface="Gotham Bold"/>
              </a:rPr>
              <a:t>Recommend short-term and long-term Actions  to identify how we will achieve our </a:t>
            </a:r>
            <a:r>
              <a:rPr lang="en-US" sz="1600" b="1">
                <a:solidFill>
                  <a:schemeClr val="bg1"/>
                </a:solidFill>
                <a:latin typeface="Gotham Bold"/>
              </a:rPr>
              <a:t>Initiatives</a:t>
            </a:r>
            <a:r>
              <a:rPr lang="en-US" sz="1600">
                <a:solidFill>
                  <a:schemeClr val="bg1"/>
                </a:solidFill>
                <a:latin typeface="Gotham Bold"/>
              </a:rPr>
              <a:t> and </a:t>
            </a:r>
            <a:r>
              <a:rPr lang="en-US" sz="1600" b="1">
                <a:solidFill>
                  <a:schemeClr val="bg1"/>
                </a:solidFill>
                <a:latin typeface="Gotham Bold"/>
              </a:rPr>
              <a:t>Goals</a:t>
            </a:r>
            <a:r>
              <a:rPr lang="en-US" sz="1600">
                <a:solidFill>
                  <a:schemeClr val="bg1"/>
                </a:solidFill>
                <a:latin typeface="Gotham Bold"/>
              </a:rPr>
              <a:t>.</a:t>
            </a:r>
            <a:r>
              <a:rPr lang="en-US" sz="1400">
                <a:solidFill>
                  <a:schemeClr val="bg1"/>
                </a:solidFill>
                <a:latin typeface="Gotham Bold"/>
              </a:rPr>
              <a:t> </a:t>
            </a:r>
          </a:p>
        </p:txBody>
      </p:sp>
      <p:graphicFrame>
        <p:nvGraphicFramePr>
          <p:cNvPr id="4" name="Table 3">
            <a:extLst>
              <a:ext uri="{FF2B5EF4-FFF2-40B4-BE49-F238E27FC236}">
                <a16:creationId xmlns:a16="http://schemas.microsoft.com/office/drawing/2014/main" id="{FF547B05-D8DB-46AD-A300-A958E95B7F00}"/>
              </a:ext>
            </a:extLst>
          </p:cNvPr>
          <p:cNvGraphicFramePr>
            <a:graphicFrameLocks noGrp="1"/>
          </p:cNvGraphicFramePr>
          <p:nvPr>
            <p:extLst>
              <p:ext uri="{D42A27DB-BD31-4B8C-83A1-F6EECF244321}">
                <p14:modId xmlns:p14="http://schemas.microsoft.com/office/powerpoint/2010/main" val="1781972566"/>
              </p:ext>
            </p:extLst>
          </p:nvPr>
        </p:nvGraphicFramePr>
        <p:xfrm>
          <a:off x="0" y="1179575"/>
          <a:ext cx="12191075" cy="4873753"/>
        </p:xfrm>
        <a:graphic>
          <a:graphicData uri="http://schemas.openxmlformats.org/drawingml/2006/table">
            <a:tbl>
              <a:tblPr firstRow="1" bandRow="1">
                <a:tableStyleId>{073A0DAA-6AF3-43AB-8588-CEC1D06C72B9}</a:tableStyleId>
              </a:tblPr>
              <a:tblGrid>
                <a:gridCol w="715919">
                  <a:extLst>
                    <a:ext uri="{9D8B030D-6E8A-4147-A177-3AD203B41FA5}">
                      <a16:colId xmlns:a16="http://schemas.microsoft.com/office/drawing/2014/main" val="3884526742"/>
                    </a:ext>
                  </a:extLst>
                </a:gridCol>
                <a:gridCol w="2868789">
                  <a:extLst>
                    <a:ext uri="{9D8B030D-6E8A-4147-A177-3AD203B41FA5}">
                      <a16:colId xmlns:a16="http://schemas.microsoft.com/office/drawing/2014/main" val="1246280545"/>
                    </a:ext>
                  </a:extLst>
                </a:gridCol>
                <a:gridCol w="2868789">
                  <a:extLst>
                    <a:ext uri="{9D8B030D-6E8A-4147-A177-3AD203B41FA5}">
                      <a16:colId xmlns:a16="http://schemas.microsoft.com/office/drawing/2014/main" val="1757750097"/>
                    </a:ext>
                  </a:extLst>
                </a:gridCol>
                <a:gridCol w="2868789">
                  <a:extLst>
                    <a:ext uri="{9D8B030D-6E8A-4147-A177-3AD203B41FA5}">
                      <a16:colId xmlns:a16="http://schemas.microsoft.com/office/drawing/2014/main" val="1595748823"/>
                    </a:ext>
                  </a:extLst>
                </a:gridCol>
                <a:gridCol w="2868789">
                  <a:extLst>
                    <a:ext uri="{9D8B030D-6E8A-4147-A177-3AD203B41FA5}">
                      <a16:colId xmlns:a16="http://schemas.microsoft.com/office/drawing/2014/main" val="1621875482"/>
                    </a:ext>
                  </a:extLst>
                </a:gridCol>
              </a:tblGrid>
              <a:tr h="522217">
                <a:tc rowSpan="2">
                  <a:txBody>
                    <a:bodyPr/>
                    <a:lstStyle/>
                    <a:p>
                      <a:pPr algn="ctr" rtl="0" fontAlgn="base"/>
                      <a:r>
                        <a:rPr lang="en-US">
                          <a:effectLst/>
                        </a:rPr>
                        <a:t>Initiative</a:t>
                      </a:r>
                      <a:endParaRPr lang="en-US" b="1" i="0">
                        <a:solidFill>
                          <a:srgbClr val="FFFFFF"/>
                        </a:solidFill>
                        <a:effectLst/>
                      </a:endParaRPr>
                    </a:p>
                  </a:txBody>
                  <a:tcPr vert="vert270">
                    <a:solidFill>
                      <a:srgbClr val="002060"/>
                    </a:solidFill>
                  </a:tcPr>
                </a:tc>
                <a:tc>
                  <a:txBody>
                    <a:bodyPr/>
                    <a:lstStyle/>
                    <a:p>
                      <a:pPr algn="ctr" rtl="0" fontAlgn="base"/>
                      <a:r>
                        <a:rPr lang="en-US" sz="1300">
                          <a:effectLst/>
                        </a:rPr>
                        <a:t>ACADEMIC QUALITY​</a:t>
                      </a:r>
                      <a:endParaRPr lang="en-US" b="1" i="0">
                        <a:solidFill>
                          <a:schemeClr val="bg1"/>
                        </a:solidFill>
                        <a:effectLst/>
                      </a:endParaRPr>
                    </a:p>
                  </a:txBody>
                  <a:tcPr>
                    <a:solidFill>
                      <a:srgbClr val="002060"/>
                    </a:solidFill>
                  </a:tcPr>
                </a:tc>
                <a:tc>
                  <a:txBody>
                    <a:bodyPr/>
                    <a:lstStyle/>
                    <a:p>
                      <a:pPr algn="ctr" rtl="0" fontAlgn="base"/>
                      <a:r>
                        <a:rPr lang="en-US" sz="1300">
                          <a:effectLst/>
                        </a:rPr>
                        <a:t>STUDENT SUCCESS​</a:t>
                      </a:r>
                      <a:endParaRPr lang="en-US">
                        <a:effectLst/>
                      </a:endParaRPr>
                    </a:p>
                    <a:p>
                      <a:pPr algn="ctr" rtl="0" fontAlgn="base"/>
                      <a:r>
                        <a:rPr lang="en-US" sz="1300">
                          <a:effectLst/>
                        </a:rPr>
                        <a:t>&amp; SUPPORT ​</a:t>
                      </a:r>
                      <a:endParaRPr lang="en-US" b="1" i="0">
                        <a:solidFill>
                          <a:schemeClr val="bg1"/>
                        </a:solidFill>
                        <a:effectLst/>
                      </a:endParaRPr>
                    </a:p>
                  </a:txBody>
                  <a:tcPr>
                    <a:solidFill>
                      <a:srgbClr val="002060"/>
                    </a:solidFill>
                  </a:tcPr>
                </a:tc>
                <a:tc>
                  <a:txBody>
                    <a:bodyPr/>
                    <a:lstStyle/>
                    <a:p>
                      <a:pPr algn="ctr" rtl="0" fontAlgn="base"/>
                      <a:r>
                        <a:rPr lang="en-US" sz="1300">
                          <a:effectLst/>
                        </a:rPr>
                        <a:t>RESPONSIVENESS TO OUR COMMUNITY ​</a:t>
                      </a:r>
                      <a:endParaRPr lang="en-US" b="1" i="0">
                        <a:solidFill>
                          <a:schemeClr val="bg1"/>
                        </a:solidFill>
                        <a:effectLst/>
                      </a:endParaRPr>
                    </a:p>
                  </a:txBody>
                  <a:tcPr>
                    <a:solidFill>
                      <a:srgbClr val="002060"/>
                    </a:solidFill>
                  </a:tcPr>
                </a:tc>
                <a:tc>
                  <a:txBody>
                    <a:bodyPr/>
                    <a:lstStyle/>
                    <a:p>
                      <a:pPr algn="ctr" rtl="0" fontAlgn="base"/>
                      <a:r>
                        <a:rPr lang="en-US" sz="1300">
                          <a:effectLst/>
                        </a:rPr>
                        <a:t>CAMPUS CLIMATE ​</a:t>
                      </a:r>
                      <a:endParaRPr lang="en-US">
                        <a:effectLst/>
                      </a:endParaRPr>
                    </a:p>
                    <a:p>
                      <a:pPr algn="ctr" rtl="0" fontAlgn="base"/>
                      <a:r>
                        <a:rPr lang="en-US" sz="1300">
                          <a:effectLst/>
                        </a:rPr>
                        <a:t>&amp; CULTURE​</a:t>
                      </a:r>
                      <a:endParaRPr lang="en-US" b="1" i="0">
                        <a:solidFill>
                          <a:schemeClr val="bg1"/>
                        </a:solidFill>
                        <a:effectLst/>
                      </a:endParaRPr>
                    </a:p>
                  </a:txBody>
                  <a:tcPr>
                    <a:solidFill>
                      <a:srgbClr val="002060"/>
                    </a:solidFill>
                  </a:tcPr>
                </a:tc>
                <a:extLst>
                  <a:ext uri="{0D108BD9-81ED-4DB2-BD59-A6C34878D82A}">
                    <a16:rowId xmlns:a16="http://schemas.microsoft.com/office/drawing/2014/main" val="2620892415"/>
                  </a:ext>
                </a:extLst>
              </a:tr>
              <a:tr h="1256917">
                <a:tc vMerge="1">
                  <a:txBody>
                    <a:bodyPr/>
                    <a:lstStyle/>
                    <a:p>
                      <a:pPr algn="l" rtl="0" fontAlgn="base"/>
                      <a:endParaRPr lang="en-US" b="0" i="0">
                        <a:solidFill>
                          <a:srgbClr val="000000"/>
                        </a:solidFill>
                        <a:effectLst/>
                      </a:endParaRPr>
                    </a:p>
                  </a:txBody>
                  <a:tcPr/>
                </a:tc>
                <a:tc>
                  <a:txBody>
                    <a:bodyPr/>
                    <a:lstStyle/>
                    <a:p>
                      <a:pPr algn="l" rtl="0" fontAlgn="base"/>
                      <a:r>
                        <a:rPr lang="en-US" sz="1400">
                          <a:effectLst/>
                        </a:rPr>
                        <a:t>Support excellent teaching and maximize education learning outcomes​</a:t>
                      </a:r>
                      <a:endParaRPr lang="en-US" sz="3200">
                        <a:effectLst/>
                      </a:endParaRPr>
                    </a:p>
                    <a:p>
                      <a:pPr algn="l" rtl="0" fontAlgn="base"/>
                      <a:r>
                        <a:rPr lang="en-US" sz="1400">
                          <a:effectLst/>
                        </a:rPr>
                        <a:t>​</a:t>
                      </a:r>
                      <a:endParaRPr lang="en-US" sz="3200" b="0" i="0">
                        <a:solidFill>
                          <a:srgbClr val="000000"/>
                        </a:solidFill>
                        <a:effectLst/>
                      </a:endParaRPr>
                    </a:p>
                  </a:txBody>
                  <a:tcPr/>
                </a:tc>
                <a:tc>
                  <a:txBody>
                    <a:bodyPr/>
                    <a:lstStyle/>
                    <a:p>
                      <a:pPr algn="l" rtl="0" fontAlgn="base"/>
                      <a:r>
                        <a:rPr lang="en-US" sz="1400">
                          <a:effectLst/>
                        </a:rPr>
                        <a:t>Provide students with services, programs, and events in support of basic needs and educational goals to reduce student success equity gaps​</a:t>
                      </a:r>
                      <a:endParaRPr lang="en-US" sz="3200" b="0" i="0">
                        <a:solidFill>
                          <a:srgbClr val="000000"/>
                        </a:solidFill>
                        <a:effectLst/>
                      </a:endParaRPr>
                    </a:p>
                  </a:txBody>
                  <a:tcPr/>
                </a:tc>
                <a:tc>
                  <a:txBody>
                    <a:bodyPr/>
                    <a:lstStyle/>
                    <a:p>
                      <a:pPr algn="l" rtl="0" fontAlgn="base"/>
                      <a:r>
                        <a:rPr lang="en-US" sz="1400" u="none" strike="noStrike">
                          <a:effectLst/>
                        </a:rPr>
                        <a:t>Ensure that SRJC is supporting the diverse educational, social, and economic needs of our community</a:t>
                      </a:r>
                      <a:r>
                        <a:rPr lang="en-US" sz="1400">
                          <a:effectLst/>
                        </a:rPr>
                        <a:t>​</a:t>
                      </a:r>
                      <a:endParaRPr lang="en-US" sz="3200">
                        <a:effectLst/>
                      </a:endParaRPr>
                    </a:p>
                    <a:p>
                      <a:pPr algn="l" rtl="0" fontAlgn="base"/>
                      <a:r>
                        <a:rPr lang="en-US" sz="1400">
                          <a:effectLst/>
                        </a:rPr>
                        <a:t>​</a:t>
                      </a:r>
                      <a:endParaRPr lang="en-US" sz="3200" b="0" i="0">
                        <a:solidFill>
                          <a:srgbClr val="000000"/>
                        </a:solidFill>
                        <a:effectLst/>
                      </a:endParaRPr>
                    </a:p>
                  </a:txBody>
                  <a:tcPr/>
                </a:tc>
                <a:tc>
                  <a:txBody>
                    <a:bodyPr/>
                    <a:lstStyle/>
                    <a:p>
                      <a:pPr algn="l" rtl="0" fontAlgn="base"/>
                      <a:r>
                        <a:rPr lang="en-US" sz="1400" u="none" strike="noStrike">
                          <a:effectLst/>
                        </a:rPr>
                        <a:t>Cultivating a campus climate and culture for individuals connected to the District that embodies our Mission, Vision, and Values </a:t>
                      </a:r>
                      <a:r>
                        <a:rPr lang="en-US" sz="1400">
                          <a:effectLst/>
                        </a:rPr>
                        <a:t>​</a:t>
                      </a:r>
                      <a:endParaRPr lang="en-US" sz="3200">
                        <a:effectLst/>
                      </a:endParaRPr>
                    </a:p>
                    <a:p>
                      <a:pPr algn="l" rtl="0" fontAlgn="base"/>
                      <a:r>
                        <a:rPr lang="en-US" sz="1400">
                          <a:effectLst/>
                        </a:rPr>
                        <a:t>​</a:t>
                      </a:r>
                      <a:endParaRPr lang="en-US" sz="3200" b="0" i="0">
                        <a:solidFill>
                          <a:srgbClr val="000000"/>
                        </a:solidFill>
                        <a:effectLst/>
                      </a:endParaRPr>
                    </a:p>
                  </a:txBody>
                  <a:tcPr/>
                </a:tc>
                <a:extLst>
                  <a:ext uri="{0D108BD9-81ED-4DB2-BD59-A6C34878D82A}">
                    <a16:rowId xmlns:a16="http://schemas.microsoft.com/office/drawing/2014/main" val="1144996019"/>
                  </a:ext>
                </a:extLst>
              </a:tr>
              <a:tr h="963200">
                <a:tc>
                  <a:txBody>
                    <a:bodyPr/>
                    <a:lstStyle/>
                    <a:p>
                      <a:pPr algn="ctr" rtl="0" fontAlgn="base">
                        <a:buFont typeface="Arial" panose="020B0604020202020204" pitchFamily="34" charset="0"/>
                        <a:buNone/>
                      </a:pPr>
                      <a:r>
                        <a:rPr lang="en-US">
                          <a:effectLst/>
                        </a:rPr>
                        <a:t>GOAL</a:t>
                      </a:r>
                      <a:endParaRPr lang="en-US" b="0" i="0">
                        <a:solidFill>
                          <a:srgbClr val="000000"/>
                        </a:solidFill>
                        <a:effectLst/>
                        <a:latin typeface="Arial" panose="020B0604020202020204" pitchFamily="34" charset="0"/>
                      </a:endParaRPr>
                    </a:p>
                  </a:txBody>
                  <a:tcPr vert="vert270" anchor="ctr">
                    <a:solidFill>
                      <a:srgbClr val="C00000"/>
                    </a:solidFill>
                  </a:tcPr>
                </a:tc>
                <a:tc>
                  <a:txBody>
                    <a:bodyPr/>
                    <a:lstStyle/>
                    <a:p>
                      <a:pPr algn="l" rtl="0" fontAlgn="base">
                        <a:buFont typeface="Arial" panose="020B0604020202020204" pitchFamily="34" charset="0"/>
                        <a:buNone/>
                      </a:pPr>
                      <a:r>
                        <a:rPr lang="en-US" sz="1400">
                          <a:effectLst/>
                        </a:rPr>
                        <a:t>Ensure quality of courses and andragogy across disciplines and modalities.​</a:t>
                      </a:r>
                      <a:endParaRPr lang="en-US" sz="2400" b="0" i="0">
                        <a:solidFill>
                          <a:srgbClr val="000000"/>
                        </a:solidFill>
                        <a:effectLst/>
                        <a:latin typeface="Arial" panose="020B0604020202020204" pitchFamily="34" charset="0"/>
                      </a:endParaRPr>
                    </a:p>
                  </a:txBody>
                  <a:tcPr anchor="ctr">
                    <a:solidFill>
                      <a:schemeClr val="bg1"/>
                    </a:solidFill>
                  </a:tcPr>
                </a:tc>
                <a:tc>
                  <a:txBody>
                    <a:bodyPr/>
                    <a:lstStyle/>
                    <a:p>
                      <a:pPr algn="l" rtl="0" fontAlgn="base">
                        <a:buFont typeface="Arial" panose="020B0604020202020204" pitchFamily="34" charset="0"/>
                        <a:buNone/>
                      </a:pPr>
                      <a:r>
                        <a:rPr lang="en-US" sz="1400" u="none" strike="noStrike">
                          <a:effectLst/>
                        </a:rPr>
                        <a:t>Build a culture and ecosystem that creates a sense of belonging and purpose for all students. </a:t>
                      </a:r>
                      <a:r>
                        <a:rPr lang="en-US" sz="1400">
                          <a:effectLst/>
                        </a:rPr>
                        <a:t>​</a:t>
                      </a:r>
                      <a:endParaRPr lang="en-US" sz="2400" b="0" i="0">
                        <a:solidFill>
                          <a:srgbClr val="000000"/>
                        </a:solidFill>
                        <a:effectLst/>
                        <a:latin typeface="Arial" panose="020B0604020202020204" pitchFamily="34" charset="0"/>
                      </a:endParaRPr>
                    </a:p>
                  </a:txBody>
                  <a:tcPr anchor="ctr">
                    <a:solidFill>
                      <a:schemeClr val="bg1"/>
                    </a:solidFill>
                  </a:tcPr>
                </a:tc>
                <a:tc>
                  <a:txBody>
                    <a:bodyPr/>
                    <a:lstStyle/>
                    <a:p>
                      <a:pPr algn="l" rtl="0" fontAlgn="base">
                        <a:buFont typeface="Arial" panose="020B0604020202020204" pitchFamily="34" charset="0"/>
                        <a:buNone/>
                      </a:pPr>
                      <a:r>
                        <a:rPr lang="en-US" sz="1400" u="none" strike="noStrike">
                          <a:effectLst/>
                        </a:rPr>
                        <a:t>Offer SRJC programming that impacts all members of our community. </a:t>
                      </a:r>
                      <a:r>
                        <a:rPr lang="en-US" sz="1400">
                          <a:effectLst/>
                        </a:rPr>
                        <a:t>​</a:t>
                      </a:r>
                      <a:endParaRPr lang="en-US" sz="2400" b="0" i="0">
                        <a:solidFill>
                          <a:srgbClr val="000000"/>
                        </a:solidFill>
                        <a:effectLst/>
                        <a:latin typeface="Arial" panose="020B0604020202020204" pitchFamily="34" charset="0"/>
                      </a:endParaRPr>
                    </a:p>
                  </a:txBody>
                  <a:tcPr anchor="ctr">
                    <a:solidFill>
                      <a:schemeClr val="bg1"/>
                    </a:solidFill>
                  </a:tcPr>
                </a:tc>
                <a:tc>
                  <a:txBody>
                    <a:bodyPr/>
                    <a:lstStyle/>
                    <a:p>
                      <a:pPr algn="l" rtl="0" fontAlgn="base">
                        <a:buFont typeface="Arial" panose="020B0604020202020204" pitchFamily="34" charset="0"/>
                        <a:buNone/>
                      </a:pPr>
                      <a:r>
                        <a:rPr lang="en-US" sz="1400" u="none" strike="noStrike">
                          <a:effectLst/>
                        </a:rPr>
                        <a:t>Formalize a campus climate that is culturally aware and prioritizes efforts in support of (IDEAA). </a:t>
                      </a:r>
                      <a:r>
                        <a:rPr lang="en-US" sz="1400">
                          <a:effectLst/>
                        </a:rPr>
                        <a:t>​</a:t>
                      </a:r>
                      <a:endParaRPr lang="en-US" sz="2400" b="0" i="0">
                        <a:solidFill>
                          <a:srgbClr val="000000"/>
                        </a:solidFill>
                        <a:effectLst/>
                        <a:latin typeface="Arial" panose="020B0604020202020204" pitchFamily="34" charset="0"/>
                      </a:endParaRPr>
                    </a:p>
                  </a:txBody>
                  <a:tcPr anchor="ctr">
                    <a:solidFill>
                      <a:schemeClr val="bg1"/>
                    </a:solidFill>
                  </a:tcPr>
                </a:tc>
                <a:extLst>
                  <a:ext uri="{0D108BD9-81ED-4DB2-BD59-A6C34878D82A}">
                    <a16:rowId xmlns:a16="http://schemas.microsoft.com/office/drawing/2014/main" val="2797908028"/>
                  </a:ext>
                </a:extLst>
              </a:tr>
              <a:tr h="282384">
                <a:tc>
                  <a:txBody>
                    <a:bodyPr/>
                    <a:lstStyle/>
                    <a:p>
                      <a:pPr algn="ctr" rtl="0" fontAlgn="auto">
                        <a:buFont typeface="Arial" panose="020B0604020202020204" pitchFamily="34" charset="0"/>
                        <a:buNone/>
                      </a:pPr>
                      <a:r>
                        <a:rPr lang="en-US" sz="1100">
                          <a:effectLst/>
                        </a:rPr>
                        <a:t>Actions</a:t>
                      </a:r>
                      <a:endParaRPr lang="en-US" sz="1100" b="0" i="0">
                        <a:solidFill>
                          <a:srgbClr val="000000"/>
                        </a:solidFill>
                        <a:effectLst/>
                        <a:latin typeface="Calibri" panose="020F0502020204030204" pitchFamily="34" charset="0"/>
                      </a:endParaRPr>
                    </a:p>
                  </a:txBody>
                  <a:tcPr anchor="ctr"/>
                </a:tc>
                <a:tc>
                  <a:txBody>
                    <a:bodyPr/>
                    <a:lstStyle/>
                    <a:p>
                      <a:pPr algn="ctr" rtl="0" fontAlgn="auto">
                        <a:buFont typeface="Arial" panose="020B0604020202020204" pitchFamily="34" charset="0"/>
                        <a:buNone/>
                      </a:pPr>
                      <a:r>
                        <a:rPr lang="en-US" sz="1100">
                          <a:effectLst/>
                        </a:rPr>
                        <a:t>4-5 </a:t>
                      </a:r>
                      <a:endParaRPr lang="en-US" sz="1100" b="0" i="0">
                        <a:solidFill>
                          <a:srgbClr val="000000"/>
                        </a:solidFill>
                        <a:effectLst/>
                        <a:latin typeface="Calibri" panose="020F0502020204030204" pitchFamily="34" charset="0"/>
                      </a:endParaRPr>
                    </a:p>
                  </a:txBody>
                  <a:tcPr anchor="ctr"/>
                </a:tc>
                <a:tc>
                  <a:txBody>
                    <a:bodyPr/>
                    <a:lstStyle/>
                    <a:p>
                      <a:pPr algn="ctr" rtl="0" fontAlgn="auto">
                        <a:buFont typeface="Arial" panose="020B0604020202020204" pitchFamily="34" charset="0"/>
                        <a:buNone/>
                      </a:pPr>
                      <a:r>
                        <a:rPr lang="en-US" sz="1100">
                          <a:effectLst/>
                        </a:rPr>
                        <a:t>4-5</a:t>
                      </a:r>
                      <a:endParaRPr lang="en-US" sz="1100" b="0" i="0">
                        <a:solidFill>
                          <a:srgbClr val="000000"/>
                        </a:solidFill>
                        <a:effectLst/>
                        <a:latin typeface="Calibri" panose="020F0502020204030204" pitchFamily="34" charset="0"/>
                      </a:endParaRPr>
                    </a:p>
                  </a:txBody>
                  <a:tcPr anchor="ctr"/>
                </a:tc>
                <a:tc>
                  <a:txBody>
                    <a:bodyPr/>
                    <a:lstStyle/>
                    <a:p>
                      <a:pPr algn="ctr" rtl="0" fontAlgn="auto">
                        <a:buFont typeface="Arial" panose="020B0604020202020204" pitchFamily="34" charset="0"/>
                        <a:buNone/>
                      </a:pPr>
                      <a:r>
                        <a:rPr lang="en-US" sz="1100">
                          <a:effectLst/>
                        </a:rPr>
                        <a:t>4-5</a:t>
                      </a:r>
                      <a:endParaRPr lang="en-US" sz="1100" b="0" i="0">
                        <a:solidFill>
                          <a:srgbClr val="000000"/>
                        </a:solidFill>
                        <a:effectLst/>
                        <a:latin typeface="Calibri" panose="020F0502020204030204" pitchFamily="34" charset="0"/>
                      </a:endParaRPr>
                    </a:p>
                  </a:txBody>
                  <a:tcPr anchor="ctr"/>
                </a:tc>
                <a:tc>
                  <a:txBody>
                    <a:bodyPr/>
                    <a:lstStyle/>
                    <a:p>
                      <a:pPr algn="ctr" rtl="0" fontAlgn="auto">
                        <a:buFont typeface="Arial" panose="020B0604020202020204" pitchFamily="34" charset="0"/>
                        <a:buNone/>
                      </a:pPr>
                      <a:r>
                        <a:rPr lang="en-US" sz="1100">
                          <a:effectLst/>
                        </a:rPr>
                        <a:t>4-5</a:t>
                      </a:r>
                      <a:endParaRPr lang="en-US" sz="1100" b="0" i="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198496611"/>
                  </a:ext>
                </a:extLst>
              </a:tr>
              <a:tr h="1218506">
                <a:tc>
                  <a:txBody>
                    <a:bodyPr/>
                    <a:lstStyle/>
                    <a:p>
                      <a:pPr marL="0" algn="ctr" defTabSz="914400" rtl="0" eaLnBrk="1" fontAlgn="base" latinLnBrk="0" hangingPunct="1">
                        <a:buFont typeface="Arial" panose="020B0604020202020204" pitchFamily="34" charset="0"/>
                        <a:buNone/>
                      </a:pPr>
                      <a:r>
                        <a:rPr lang="en-US" sz="1800" kern="1200">
                          <a:solidFill>
                            <a:schemeClr val="dk1"/>
                          </a:solidFill>
                          <a:effectLst/>
                          <a:latin typeface="+mn-lt"/>
                          <a:ea typeface="+mn-ea"/>
                          <a:cs typeface="+mn-cs"/>
                        </a:rPr>
                        <a:t>GOAL</a:t>
                      </a:r>
                    </a:p>
                  </a:txBody>
                  <a:tcPr vert="vert270" anchor="ctr">
                    <a:solidFill>
                      <a:srgbClr val="C00000"/>
                    </a:solidFill>
                  </a:tcPr>
                </a:tc>
                <a:tc>
                  <a:txBody>
                    <a:bodyPr/>
                    <a:lstStyle/>
                    <a:p>
                      <a:pPr algn="l" rtl="0" fontAlgn="base">
                        <a:buFont typeface="Arial" panose="020B0604020202020204" pitchFamily="34" charset="0"/>
                        <a:buNone/>
                      </a:pPr>
                      <a:r>
                        <a:rPr lang="en-US" sz="1400" u="none" strike="noStrike">
                          <a:effectLst/>
                        </a:rPr>
                        <a:t>Inspire and prepare students for transfer, degree or certificate completion, and lifelong learning through critical thinking and civic engagement </a:t>
                      </a:r>
                      <a:r>
                        <a:rPr lang="en-US" sz="1400">
                          <a:effectLst/>
                        </a:rPr>
                        <a:t>​</a:t>
                      </a:r>
                      <a:endParaRPr lang="en-US" sz="2400" b="0" i="0">
                        <a:solidFill>
                          <a:srgbClr val="000000"/>
                        </a:solidFill>
                        <a:effectLst/>
                        <a:latin typeface="Arial" panose="020B0604020202020204" pitchFamily="34" charset="0"/>
                      </a:endParaRPr>
                    </a:p>
                  </a:txBody>
                  <a:tcPr anchor="ctr">
                    <a:solidFill>
                      <a:schemeClr val="bg1"/>
                    </a:solidFill>
                  </a:tcPr>
                </a:tc>
                <a:tc>
                  <a:txBody>
                    <a:bodyPr/>
                    <a:lstStyle/>
                    <a:p>
                      <a:pPr algn="l" rtl="0" fontAlgn="base">
                        <a:buFont typeface="Arial" panose="020B0604020202020204" pitchFamily="34" charset="0"/>
                        <a:buNone/>
                      </a:pPr>
                      <a:r>
                        <a:rPr lang="en-US" sz="1400" u="none" strike="noStrike">
                          <a:effectLst/>
                        </a:rPr>
                        <a:t>Leverage basic needs services in support of student success while at the college and in the community</a:t>
                      </a:r>
                      <a:r>
                        <a:rPr lang="en-US" sz="1400">
                          <a:effectLst/>
                        </a:rPr>
                        <a:t>​</a:t>
                      </a:r>
                      <a:endParaRPr lang="en-US" sz="2400" b="0" i="0">
                        <a:solidFill>
                          <a:srgbClr val="000000"/>
                        </a:solidFill>
                        <a:effectLst/>
                        <a:latin typeface="Arial" panose="020B0604020202020204" pitchFamily="34" charset="0"/>
                      </a:endParaRPr>
                    </a:p>
                  </a:txBody>
                  <a:tcPr anchor="ctr">
                    <a:solidFill>
                      <a:schemeClr val="bg1"/>
                    </a:solidFill>
                  </a:tcPr>
                </a:tc>
                <a:tc>
                  <a:txBody>
                    <a:bodyPr/>
                    <a:lstStyle/>
                    <a:p>
                      <a:pPr algn="l" rtl="0" fontAlgn="base">
                        <a:buFont typeface="Arial" panose="020B0604020202020204" pitchFamily="34" charset="0"/>
                        <a:buNone/>
                      </a:pPr>
                      <a:r>
                        <a:rPr lang="en-US" sz="1400" u="none" strike="noStrike">
                          <a:effectLst/>
                        </a:rPr>
                        <a:t>Provide equitable access to District opportunities in recognition of diversification in county population.</a:t>
                      </a:r>
                      <a:r>
                        <a:rPr lang="en-US" sz="1400">
                          <a:effectLst/>
                        </a:rPr>
                        <a:t>​</a:t>
                      </a:r>
                      <a:endParaRPr lang="en-US" sz="2400" b="0" i="0">
                        <a:solidFill>
                          <a:srgbClr val="000000"/>
                        </a:solidFill>
                        <a:effectLst/>
                        <a:latin typeface="Arial" panose="020B0604020202020204" pitchFamily="34" charset="0"/>
                      </a:endParaRPr>
                    </a:p>
                  </a:txBody>
                  <a:tcPr anchor="ctr">
                    <a:solidFill>
                      <a:schemeClr val="bg1"/>
                    </a:solidFill>
                  </a:tcPr>
                </a:tc>
                <a:tc>
                  <a:txBody>
                    <a:bodyPr/>
                    <a:lstStyle/>
                    <a:p>
                      <a:pPr algn="l" rtl="0" fontAlgn="base">
                        <a:buFont typeface="Arial" panose="020B0604020202020204" pitchFamily="34" charset="0"/>
                        <a:buNone/>
                      </a:pPr>
                      <a:r>
                        <a:rPr lang="en-US" sz="1400" u="none" strike="noStrike">
                          <a:effectLst/>
                        </a:rPr>
                        <a:t>Promote a community culture of sustainability. </a:t>
                      </a:r>
                      <a:r>
                        <a:rPr lang="en-US" sz="1400">
                          <a:effectLst/>
                        </a:rPr>
                        <a:t>​</a:t>
                      </a:r>
                      <a:endParaRPr lang="en-US" sz="2400">
                        <a:effectLst/>
                      </a:endParaRPr>
                    </a:p>
                    <a:p>
                      <a:pPr algn="l" rtl="0" fontAlgn="base">
                        <a:buFont typeface="Arial" panose="020B0604020202020204" pitchFamily="34" charset="0"/>
                        <a:buChar char="•"/>
                      </a:pPr>
                      <a:endParaRPr lang="en-US" sz="2400" b="0" i="0">
                        <a:solidFill>
                          <a:srgbClr val="000000"/>
                        </a:solidFill>
                        <a:effectLst/>
                        <a:latin typeface="Arial" panose="020B0604020202020204" pitchFamily="34" charset="0"/>
                      </a:endParaRPr>
                    </a:p>
                  </a:txBody>
                  <a:tcPr anchor="ctr">
                    <a:solidFill>
                      <a:schemeClr val="bg1"/>
                    </a:solidFill>
                  </a:tcPr>
                </a:tc>
                <a:extLst>
                  <a:ext uri="{0D108BD9-81ED-4DB2-BD59-A6C34878D82A}">
                    <a16:rowId xmlns:a16="http://schemas.microsoft.com/office/drawing/2014/main" val="2189451646"/>
                  </a:ext>
                </a:extLst>
              </a:tr>
              <a:tr h="282384">
                <a:tc>
                  <a:txBody>
                    <a:bodyPr/>
                    <a:lstStyle/>
                    <a:p>
                      <a:pPr algn="ctr" rtl="0" fontAlgn="auto">
                        <a:buFont typeface="Arial" panose="020B0604020202020204" pitchFamily="34" charset="0"/>
                        <a:buNone/>
                      </a:pPr>
                      <a:r>
                        <a:rPr lang="en-US" sz="1100">
                          <a:effectLst/>
                        </a:rPr>
                        <a:t>Actions</a:t>
                      </a:r>
                      <a:endParaRPr lang="en-US" sz="1100" b="0" i="0">
                        <a:solidFill>
                          <a:srgbClr val="000000"/>
                        </a:solidFill>
                        <a:effectLst/>
                        <a:latin typeface="Calibri"/>
                      </a:endParaRPr>
                    </a:p>
                  </a:txBody>
                  <a:tcPr anchor="ctr"/>
                </a:tc>
                <a:tc>
                  <a:txBody>
                    <a:bodyPr/>
                    <a:lstStyle/>
                    <a:p>
                      <a:pPr algn="ctr" rtl="0" fontAlgn="auto">
                        <a:buFont typeface="Arial" panose="020B0604020202020204" pitchFamily="34" charset="0"/>
                        <a:buNone/>
                      </a:pPr>
                      <a:r>
                        <a:rPr lang="en-US" sz="1100">
                          <a:effectLst/>
                        </a:rPr>
                        <a:t>4-5</a:t>
                      </a:r>
                      <a:endParaRPr lang="en-US" sz="1100" b="0" i="0">
                        <a:solidFill>
                          <a:srgbClr val="000000"/>
                        </a:solidFill>
                        <a:effectLst/>
                        <a:latin typeface="Calibri"/>
                      </a:endParaRPr>
                    </a:p>
                  </a:txBody>
                  <a:tcPr anchor="ctr"/>
                </a:tc>
                <a:tc>
                  <a:txBody>
                    <a:bodyPr/>
                    <a:lstStyle/>
                    <a:p>
                      <a:pPr algn="ctr" rtl="0" fontAlgn="auto">
                        <a:buFont typeface="Arial" panose="020B0604020202020204" pitchFamily="34" charset="0"/>
                        <a:buNone/>
                      </a:pPr>
                      <a:r>
                        <a:rPr lang="en-US" sz="1100">
                          <a:effectLst/>
                        </a:rPr>
                        <a:t>4-5</a:t>
                      </a:r>
                      <a:endParaRPr lang="en-US" sz="1100" b="0" i="0">
                        <a:solidFill>
                          <a:srgbClr val="000000"/>
                        </a:solidFill>
                        <a:effectLst/>
                        <a:latin typeface="Calibri"/>
                      </a:endParaRPr>
                    </a:p>
                  </a:txBody>
                  <a:tcPr anchor="ctr"/>
                </a:tc>
                <a:tc>
                  <a:txBody>
                    <a:bodyPr/>
                    <a:lstStyle/>
                    <a:p>
                      <a:pPr algn="ctr" rtl="0" fontAlgn="auto">
                        <a:buFont typeface="Arial" panose="020B0604020202020204" pitchFamily="34" charset="0"/>
                        <a:buNone/>
                      </a:pPr>
                      <a:r>
                        <a:rPr lang="en-US" sz="1100">
                          <a:effectLst/>
                        </a:rPr>
                        <a:t>4-5</a:t>
                      </a:r>
                      <a:endParaRPr lang="en-US" sz="1100" b="0" i="0">
                        <a:solidFill>
                          <a:srgbClr val="000000"/>
                        </a:solidFill>
                        <a:effectLst/>
                        <a:latin typeface="Calibri"/>
                      </a:endParaRPr>
                    </a:p>
                  </a:txBody>
                  <a:tcPr anchor="ctr"/>
                </a:tc>
                <a:tc>
                  <a:txBody>
                    <a:bodyPr/>
                    <a:lstStyle/>
                    <a:p>
                      <a:pPr algn="ctr" rtl="0" fontAlgn="auto">
                        <a:buFont typeface="Arial" panose="020B0604020202020204" pitchFamily="34" charset="0"/>
                        <a:buNone/>
                      </a:pPr>
                      <a:r>
                        <a:rPr lang="en-US" sz="1100">
                          <a:effectLst/>
                        </a:rPr>
                        <a:t>4-5</a:t>
                      </a:r>
                      <a:endParaRPr lang="en-US" sz="1100" b="0" i="0">
                        <a:solidFill>
                          <a:srgbClr val="000000"/>
                        </a:solidFill>
                        <a:effectLst/>
                        <a:latin typeface="Calibri"/>
                      </a:endParaRPr>
                    </a:p>
                  </a:txBody>
                  <a:tcPr anchor="ctr"/>
                </a:tc>
                <a:extLst>
                  <a:ext uri="{0D108BD9-81ED-4DB2-BD59-A6C34878D82A}">
                    <a16:rowId xmlns:a16="http://schemas.microsoft.com/office/drawing/2014/main" val="1422662502"/>
                  </a:ext>
                </a:extLst>
              </a:tr>
              <a:tr h="348145">
                <a:tc gridSpan="5">
                  <a:txBody>
                    <a:bodyPr/>
                    <a:lstStyle/>
                    <a:p>
                      <a:pPr algn="ctr" rtl="0" fontAlgn="base"/>
                      <a:r>
                        <a:rPr lang="en-US" sz="1600">
                          <a:solidFill>
                            <a:schemeClr val="bg1"/>
                          </a:solidFill>
                          <a:effectLst/>
                        </a:rPr>
                        <a:t>Indicators of Effective Outcomes/ Key Performance Indicators</a:t>
                      </a:r>
                      <a:endParaRPr lang="en-US" sz="1600" b="0" i="0">
                        <a:solidFill>
                          <a:schemeClr val="bg1"/>
                        </a:solidFill>
                        <a:effectLst/>
                      </a:endParaRPr>
                    </a:p>
                  </a:txBody>
                  <a:tcPr anchor="ctr">
                    <a:solidFill>
                      <a:srgbClr val="002060"/>
                    </a:solidFill>
                  </a:tcPr>
                </a:tc>
                <a:tc hMerge="1">
                  <a:txBody>
                    <a:bodyPr/>
                    <a:lstStyle/>
                    <a:p>
                      <a:pPr algn="ctr" rtl="0" fontAlgn="base"/>
                      <a:endParaRPr lang="en-US" b="0" i="0">
                        <a:solidFill>
                          <a:srgbClr val="000000"/>
                        </a:solidFill>
                        <a:effectLst/>
                      </a:endParaRPr>
                    </a:p>
                  </a:txBody>
                  <a:tcPr anchor="ctr"/>
                </a:tc>
                <a:tc hMerge="1">
                  <a:txBody>
                    <a:bodyPr/>
                    <a:lstStyle/>
                    <a:p>
                      <a:pPr algn="ctr" rtl="0" fontAlgn="base"/>
                      <a:endParaRPr lang="en-US" b="0" i="0">
                        <a:solidFill>
                          <a:srgbClr val="000000"/>
                        </a:solidFill>
                        <a:effectLst/>
                      </a:endParaRPr>
                    </a:p>
                  </a:txBody>
                  <a:tcPr anchor="ctr"/>
                </a:tc>
                <a:tc hMerge="1">
                  <a:txBody>
                    <a:bodyPr/>
                    <a:lstStyle/>
                    <a:p>
                      <a:pPr algn="ctr" rtl="0" fontAlgn="base"/>
                      <a:endParaRPr lang="en-US" b="0" i="0">
                        <a:solidFill>
                          <a:srgbClr val="000000"/>
                        </a:solidFill>
                        <a:effectLst/>
                      </a:endParaRPr>
                    </a:p>
                  </a:txBody>
                  <a:tcPr anchor="ctr"/>
                </a:tc>
                <a:tc hMerge="1">
                  <a:txBody>
                    <a:bodyPr/>
                    <a:lstStyle/>
                    <a:p>
                      <a:pPr algn="ctr" rtl="0" fontAlgn="base"/>
                      <a:endParaRPr lang="en-US" b="0" i="0">
                        <a:solidFill>
                          <a:srgbClr val="000000"/>
                        </a:solidFill>
                        <a:effectLst/>
                      </a:endParaRPr>
                    </a:p>
                  </a:txBody>
                  <a:tcPr anchor="ctr"/>
                </a:tc>
                <a:extLst>
                  <a:ext uri="{0D108BD9-81ED-4DB2-BD59-A6C34878D82A}">
                    <a16:rowId xmlns:a16="http://schemas.microsoft.com/office/drawing/2014/main" val="724876704"/>
                  </a:ext>
                </a:extLst>
              </a:tr>
            </a:tbl>
          </a:graphicData>
        </a:graphic>
      </p:graphicFrame>
    </p:spTree>
    <p:extLst>
      <p:ext uri="{BB962C8B-B14F-4D97-AF65-F5344CB8AC3E}">
        <p14:creationId xmlns:p14="http://schemas.microsoft.com/office/powerpoint/2010/main" val="170418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62AA-6D2C-5257-8706-6A3E826F24D1}"/>
              </a:ext>
            </a:extLst>
          </p:cNvPr>
          <p:cNvSpPr>
            <a:spLocks noGrp="1"/>
          </p:cNvSpPr>
          <p:nvPr>
            <p:ph type="title"/>
          </p:nvPr>
        </p:nvSpPr>
        <p:spPr>
          <a:xfrm>
            <a:off x="809172" y="39"/>
            <a:ext cx="10515600" cy="1307062"/>
          </a:xfrm>
        </p:spPr>
        <p:txBody>
          <a:bodyPr/>
          <a:lstStyle/>
          <a:p>
            <a:r>
              <a:rPr lang="en-US">
                <a:latin typeface="Gotham Bold"/>
              </a:rPr>
              <a:t>Strategic Plan Guiding Principles</a:t>
            </a:r>
            <a:endParaRPr lang="en-US"/>
          </a:p>
        </p:txBody>
      </p:sp>
      <p:sp>
        <p:nvSpPr>
          <p:cNvPr id="3" name="TextBox 2">
            <a:extLst>
              <a:ext uri="{FF2B5EF4-FFF2-40B4-BE49-F238E27FC236}">
                <a16:creationId xmlns:a16="http://schemas.microsoft.com/office/drawing/2014/main" id="{6A4CEEA0-DD7E-A7E4-A25F-80E534EBF045}"/>
              </a:ext>
            </a:extLst>
          </p:cNvPr>
          <p:cNvSpPr txBox="1"/>
          <p:nvPr/>
        </p:nvSpPr>
        <p:spPr>
          <a:xfrm>
            <a:off x="475256" y="1309728"/>
            <a:ext cx="1099666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solidFill>
                <a:srgbClr val="333333"/>
              </a:solidFill>
              <a:latin typeface="Gotham Bold"/>
              <a:ea typeface="Calibri"/>
              <a:cs typeface="Segoe UI"/>
            </a:endParaRPr>
          </a:p>
          <a:p>
            <a:r>
              <a:rPr lang="en-US" sz="2400" b="1">
                <a:solidFill>
                  <a:srgbClr val="333333"/>
                </a:solidFill>
                <a:ea typeface="+mn-lt"/>
                <a:cs typeface="+mn-lt"/>
              </a:rPr>
              <a:t>Innovation</a:t>
            </a:r>
            <a:r>
              <a:rPr lang="en-US" sz="2400">
                <a:solidFill>
                  <a:srgbClr val="333333"/>
                </a:solidFill>
                <a:ea typeface="+mn-lt"/>
                <a:cs typeface="+mn-lt"/>
              </a:rPr>
              <a:t>: The creation and implementation of new programs, resources, policies, and/or services to the college. </a:t>
            </a:r>
          </a:p>
          <a:p>
            <a:endParaRPr lang="en-US" sz="2400">
              <a:solidFill>
                <a:srgbClr val="333333"/>
              </a:solidFill>
              <a:ea typeface="+mn-lt"/>
              <a:cs typeface="+mn-lt"/>
            </a:endParaRPr>
          </a:p>
          <a:p>
            <a:r>
              <a:rPr lang="en-US" sz="2400" b="1">
                <a:solidFill>
                  <a:srgbClr val="333333"/>
                </a:solidFill>
                <a:ea typeface="+mn-lt"/>
                <a:cs typeface="+mn-lt"/>
              </a:rPr>
              <a:t>Growth</a:t>
            </a:r>
            <a:r>
              <a:rPr lang="en-US" sz="2400">
                <a:solidFill>
                  <a:srgbClr val="333333"/>
                </a:solidFill>
                <a:ea typeface="+mn-lt"/>
                <a:cs typeface="+mn-lt"/>
              </a:rPr>
              <a:t>: Expanding on current programs and expanding the utilization of resources to achieve objectives/goals of the college. </a:t>
            </a:r>
            <a:endParaRPr lang="en-US" sz="2400">
              <a:solidFill>
                <a:srgbClr val="000000"/>
              </a:solidFill>
              <a:ea typeface="+mn-lt"/>
              <a:cs typeface="+mn-lt"/>
            </a:endParaRPr>
          </a:p>
          <a:p>
            <a:endParaRPr lang="en-US" sz="2400">
              <a:solidFill>
                <a:srgbClr val="333333"/>
              </a:solidFill>
              <a:ea typeface="+mn-lt"/>
              <a:cs typeface="+mn-lt"/>
            </a:endParaRPr>
          </a:p>
          <a:p>
            <a:r>
              <a:rPr lang="en-US" sz="2400" b="1">
                <a:solidFill>
                  <a:srgbClr val="333333"/>
                </a:solidFill>
                <a:ea typeface="+mn-lt"/>
                <a:cs typeface="+mn-lt"/>
              </a:rPr>
              <a:t>Stability</a:t>
            </a:r>
            <a:r>
              <a:rPr lang="en-US" sz="2400">
                <a:solidFill>
                  <a:srgbClr val="333333"/>
                </a:solidFill>
                <a:ea typeface="+mn-lt"/>
                <a:cs typeface="+mn-lt"/>
              </a:rPr>
              <a:t>: Maintaining consistent standards of quality and resource allocation. Stability is used to limit or prevent negative influences (external or internal) on goals/outcomes. </a:t>
            </a:r>
          </a:p>
          <a:p>
            <a:endParaRPr lang="en-US" sz="2400">
              <a:solidFill>
                <a:srgbClr val="333333"/>
              </a:solidFill>
              <a:ea typeface="+mn-lt"/>
              <a:cs typeface="+mn-lt"/>
            </a:endParaRPr>
          </a:p>
          <a:p>
            <a:r>
              <a:rPr lang="en-US" sz="2400" b="1">
                <a:solidFill>
                  <a:srgbClr val="333333"/>
                </a:solidFill>
                <a:ea typeface="+mn-lt"/>
                <a:cs typeface="+mn-lt"/>
              </a:rPr>
              <a:t>Intervention</a:t>
            </a:r>
            <a:r>
              <a:rPr lang="en-US" sz="2400">
                <a:solidFill>
                  <a:srgbClr val="333333"/>
                </a:solidFill>
                <a:ea typeface="+mn-lt"/>
                <a:cs typeface="+mn-lt"/>
              </a:rPr>
              <a:t>: Changing the course of a program, policy, activity, or area to improve college outcomes.</a:t>
            </a:r>
            <a:endParaRPr lang="en-US" sz="2400">
              <a:cs typeface="Calibri"/>
            </a:endParaRPr>
          </a:p>
        </p:txBody>
      </p:sp>
    </p:spTree>
    <p:extLst>
      <p:ext uri="{BB962C8B-B14F-4D97-AF65-F5344CB8AC3E}">
        <p14:creationId xmlns:p14="http://schemas.microsoft.com/office/powerpoint/2010/main" val="381715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D768808-2D58-4428-9DE7-06165BED422D}"/>
              </a:ext>
            </a:extLst>
          </p:cNvPr>
          <p:cNvSpPr/>
          <p:nvPr/>
        </p:nvSpPr>
        <p:spPr>
          <a:xfrm>
            <a:off x="3039292" y="1684428"/>
            <a:ext cx="3052206" cy="2586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Gotham Bold"/>
            </a:endParaRPr>
          </a:p>
        </p:txBody>
      </p:sp>
      <p:sp>
        <p:nvSpPr>
          <p:cNvPr id="49" name="Rectangle 48">
            <a:extLst>
              <a:ext uri="{FF2B5EF4-FFF2-40B4-BE49-F238E27FC236}">
                <a16:creationId xmlns:a16="http://schemas.microsoft.com/office/drawing/2014/main" id="{62B159A0-05D6-4C64-B90A-2A296DAC979C}"/>
              </a:ext>
            </a:extLst>
          </p:cNvPr>
          <p:cNvSpPr/>
          <p:nvPr/>
        </p:nvSpPr>
        <p:spPr>
          <a:xfrm>
            <a:off x="6091497" y="4271214"/>
            <a:ext cx="3043497" cy="2586786"/>
          </a:xfrm>
          <a:prstGeom prst="rect">
            <a:avLst/>
          </a:prstGeom>
          <a:solidFill>
            <a:srgbClr val="AB1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otham" panose="02000504050000020004" pitchFamily="2" charset="0"/>
            </a:endParaRPr>
          </a:p>
        </p:txBody>
      </p:sp>
      <p:sp>
        <p:nvSpPr>
          <p:cNvPr id="50" name="Rectangle 49">
            <a:extLst>
              <a:ext uri="{FF2B5EF4-FFF2-40B4-BE49-F238E27FC236}">
                <a16:creationId xmlns:a16="http://schemas.microsoft.com/office/drawing/2014/main" id="{D429ACDE-F52F-4572-91FF-DF2A64B22E94}"/>
              </a:ext>
            </a:extLst>
          </p:cNvPr>
          <p:cNvSpPr/>
          <p:nvPr/>
        </p:nvSpPr>
        <p:spPr>
          <a:xfrm>
            <a:off x="9126284" y="1684428"/>
            <a:ext cx="3065716" cy="2586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panose="02000504050000020004" pitchFamily="2" charset="0"/>
            </a:endParaRPr>
          </a:p>
        </p:txBody>
      </p:sp>
      <p:sp>
        <p:nvSpPr>
          <p:cNvPr id="52" name="TextBox 51">
            <a:extLst>
              <a:ext uri="{FF2B5EF4-FFF2-40B4-BE49-F238E27FC236}">
                <a16:creationId xmlns:a16="http://schemas.microsoft.com/office/drawing/2014/main" id="{C76B304F-5C5B-4E99-95C3-A41CE4A8A4CD}"/>
              </a:ext>
            </a:extLst>
          </p:cNvPr>
          <p:cNvSpPr txBox="1"/>
          <p:nvPr/>
        </p:nvSpPr>
        <p:spPr>
          <a:xfrm>
            <a:off x="3293941" y="2778322"/>
            <a:ext cx="2551613" cy="954107"/>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2 representatives identified by Student Government Assembly and regular SGA meeting updates. </a:t>
            </a:r>
          </a:p>
        </p:txBody>
      </p:sp>
      <p:sp>
        <p:nvSpPr>
          <p:cNvPr id="53" name="TextBox 52">
            <a:extLst>
              <a:ext uri="{FF2B5EF4-FFF2-40B4-BE49-F238E27FC236}">
                <a16:creationId xmlns:a16="http://schemas.microsoft.com/office/drawing/2014/main" id="{D028FE38-8155-41AA-851A-B41B15B7107E}"/>
              </a:ext>
            </a:extLst>
          </p:cNvPr>
          <p:cNvSpPr txBox="1"/>
          <p:nvPr/>
        </p:nvSpPr>
        <p:spPr>
          <a:xfrm>
            <a:off x="3284936" y="2095711"/>
            <a:ext cx="2647554" cy="369332"/>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STUDENT GOVERNMENT</a:t>
            </a:r>
          </a:p>
        </p:txBody>
      </p:sp>
      <p:sp>
        <p:nvSpPr>
          <p:cNvPr id="54" name="TextBox 53">
            <a:extLst>
              <a:ext uri="{FF2B5EF4-FFF2-40B4-BE49-F238E27FC236}">
                <a16:creationId xmlns:a16="http://schemas.microsoft.com/office/drawing/2014/main" id="{CC5B6E87-3DFA-4751-B40B-DAD975E82BE5}"/>
              </a:ext>
            </a:extLst>
          </p:cNvPr>
          <p:cNvSpPr txBox="1"/>
          <p:nvPr/>
        </p:nvSpPr>
        <p:spPr>
          <a:xfrm>
            <a:off x="9385439" y="2662889"/>
            <a:ext cx="2551613" cy="1600438"/>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8 management team members identified by the President’s Office. Members are from Academic Affairs, Student Services, Finance and Administration, as well as Human Resources </a:t>
            </a:r>
          </a:p>
        </p:txBody>
      </p:sp>
      <p:sp>
        <p:nvSpPr>
          <p:cNvPr id="55" name="TextBox 54">
            <a:extLst>
              <a:ext uri="{FF2B5EF4-FFF2-40B4-BE49-F238E27FC236}">
                <a16:creationId xmlns:a16="http://schemas.microsoft.com/office/drawing/2014/main" id="{9C42CEDC-335E-4505-97CA-221A6AA28CC5}"/>
              </a:ext>
            </a:extLst>
          </p:cNvPr>
          <p:cNvSpPr txBox="1"/>
          <p:nvPr/>
        </p:nvSpPr>
        <p:spPr>
          <a:xfrm>
            <a:off x="9371930" y="2095711"/>
            <a:ext cx="2551613" cy="369332"/>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MANAGEMENT</a:t>
            </a:r>
          </a:p>
        </p:txBody>
      </p:sp>
      <p:sp>
        <p:nvSpPr>
          <p:cNvPr id="58" name="Rectangle 57">
            <a:extLst>
              <a:ext uri="{FF2B5EF4-FFF2-40B4-BE49-F238E27FC236}">
                <a16:creationId xmlns:a16="http://schemas.microsoft.com/office/drawing/2014/main" id="{63AB0FE2-E29A-478D-962D-B7C30482CE82}"/>
              </a:ext>
            </a:extLst>
          </p:cNvPr>
          <p:cNvSpPr/>
          <p:nvPr/>
        </p:nvSpPr>
        <p:spPr>
          <a:xfrm>
            <a:off x="1" y="4271214"/>
            <a:ext cx="3052206" cy="2586786"/>
          </a:xfrm>
          <a:prstGeom prst="rect">
            <a:avLst/>
          </a:prstGeom>
          <a:solidFill>
            <a:srgbClr val="AB1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otham" panose="02000504050000020004" pitchFamily="2" charset="0"/>
            </a:endParaRPr>
          </a:p>
        </p:txBody>
      </p:sp>
      <p:sp>
        <p:nvSpPr>
          <p:cNvPr id="59" name="TextBox 58">
            <a:extLst>
              <a:ext uri="{FF2B5EF4-FFF2-40B4-BE49-F238E27FC236}">
                <a16:creationId xmlns:a16="http://schemas.microsoft.com/office/drawing/2014/main" id="{413E6D31-51A0-419B-A0BE-DB6FA72985F8}"/>
              </a:ext>
            </a:extLst>
          </p:cNvPr>
          <p:cNvSpPr txBox="1"/>
          <p:nvPr/>
        </p:nvSpPr>
        <p:spPr>
          <a:xfrm>
            <a:off x="245941" y="5205717"/>
            <a:ext cx="2551613" cy="1169551"/>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13 faculty members identified by Academic Senate and include multiple academic disciplines, contract faculty, and associate faculty.</a:t>
            </a:r>
          </a:p>
        </p:txBody>
      </p:sp>
      <p:sp>
        <p:nvSpPr>
          <p:cNvPr id="60" name="TextBox 59">
            <a:extLst>
              <a:ext uri="{FF2B5EF4-FFF2-40B4-BE49-F238E27FC236}">
                <a16:creationId xmlns:a16="http://schemas.microsoft.com/office/drawing/2014/main" id="{20C8C9D3-081C-45F5-A525-52D833412A10}"/>
              </a:ext>
            </a:extLst>
          </p:cNvPr>
          <p:cNvSpPr txBox="1"/>
          <p:nvPr/>
        </p:nvSpPr>
        <p:spPr>
          <a:xfrm>
            <a:off x="245941" y="4779685"/>
            <a:ext cx="2551613" cy="369332"/>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Faculty</a:t>
            </a:r>
          </a:p>
        </p:txBody>
      </p:sp>
      <p:sp>
        <p:nvSpPr>
          <p:cNvPr id="61" name="TextBox 60">
            <a:extLst>
              <a:ext uri="{FF2B5EF4-FFF2-40B4-BE49-F238E27FC236}">
                <a16:creationId xmlns:a16="http://schemas.microsoft.com/office/drawing/2014/main" id="{EA7F5F3A-A5B8-4CE2-B0BC-5A9122DE8BCD}"/>
              </a:ext>
            </a:extLst>
          </p:cNvPr>
          <p:cNvSpPr txBox="1"/>
          <p:nvPr/>
        </p:nvSpPr>
        <p:spPr>
          <a:xfrm>
            <a:off x="6341352" y="5085142"/>
            <a:ext cx="2551613" cy="1815882"/>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13 classified employees identified by SEIU in collaboration with Classified Senate. Members are from Academic Affairs, Student Services, Finance and Administration, as well as Human Resources </a:t>
            </a:r>
          </a:p>
        </p:txBody>
      </p:sp>
      <p:sp>
        <p:nvSpPr>
          <p:cNvPr id="62" name="TextBox 61">
            <a:extLst>
              <a:ext uri="{FF2B5EF4-FFF2-40B4-BE49-F238E27FC236}">
                <a16:creationId xmlns:a16="http://schemas.microsoft.com/office/drawing/2014/main" id="{3267F3BA-8207-4B12-A7CC-6BDEC57B913B}"/>
              </a:ext>
            </a:extLst>
          </p:cNvPr>
          <p:cNvSpPr txBox="1"/>
          <p:nvPr/>
        </p:nvSpPr>
        <p:spPr>
          <a:xfrm>
            <a:off x="6337439" y="4586738"/>
            <a:ext cx="2551613" cy="369332"/>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CLASSIFIED EMPLOYEES</a:t>
            </a:r>
          </a:p>
        </p:txBody>
      </p:sp>
      <p:pic>
        <p:nvPicPr>
          <p:cNvPr id="23" name="Picture Placeholder 22">
            <a:extLst>
              <a:ext uri="{FF2B5EF4-FFF2-40B4-BE49-F238E27FC236}">
                <a16:creationId xmlns:a16="http://schemas.microsoft.com/office/drawing/2014/main" id="{46F4504A-9931-4092-B676-E9F14F305C4C}"/>
              </a:ext>
            </a:extLst>
          </p:cNvPr>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p:pic>
      <p:pic>
        <p:nvPicPr>
          <p:cNvPr id="63" name="Picture Placeholder 62">
            <a:extLst>
              <a:ext uri="{FF2B5EF4-FFF2-40B4-BE49-F238E27FC236}">
                <a16:creationId xmlns:a16="http://schemas.microsoft.com/office/drawing/2014/main" id="{42D20992-D4C3-4C4C-8EBE-5FD69825F95D}"/>
              </a:ext>
            </a:extLst>
          </p:cNvPr>
          <p:cNvPicPr>
            <a:picLocks noGrp="1" noChangeAspect="1"/>
          </p:cNvPicPr>
          <p:nvPr>
            <p:ph type="pic" sz="quarter" idx="18"/>
          </p:nvPr>
        </p:nvPicPr>
        <p:blipFill>
          <a:blip r:embed="rId3" cstate="print">
            <a:grayscl/>
            <a:extLst>
              <a:ext uri="{28A0092B-C50C-407E-A947-70E740481C1C}">
                <a14:useLocalDpi xmlns:a14="http://schemas.microsoft.com/office/drawing/2010/main"/>
              </a:ext>
            </a:extLst>
          </a:blip>
          <a:srcRect/>
          <a:stretch>
            <a:fillRect/>
          </a:stretch>
        </p:blipFill>
        <p:spPr/>
      </p:pic>
      <p:pic>
        <p:nvPicPr>
          <p:cNvPr id="2" name="Picture 1">
            <a:extLst>
              <a:ext uri="{FF2B5EF4-FFF2-40B4-BE49-F238E27FC236}">
                <a16:creationId xmlns:a16="http://schemas.microsoft.com/office/drawing/2014/main" id="{D368073C-8078-00D3-DC61-83AB49CBEC6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845420" y="364369"/>
            <a:ext cx="3281265" cy="695628"/>
          </a:xfrm>
          <a:prstGeom prst="rect">
            <a:avLst/>
          </a:prstGeom>
        </p:spPr>
      </p:pic>
      <p:pic>
        <p:nvPicPr>
          <p:cNvPr id="22" name="Picture Placeholder 21">
            <a:extLst>
              <a:ext uri="{FF2B5EF4-FFF2-40B4-BE49-F238E27FC236}">
                <a16:creationId xmlns:a16="http://schemas.microsoft.com/office/drawing/2014/main" id="{B22524A6-A07C-468A-BE18-1F48EBDFF5F6}"/>
              </a:ext>
            </a:extLst>
          </p:cNvPr>
          <p:cNvPicPr>
            <a:picLocks noGrp="1" noChangeAspect="1"/>
          </p:cNvPicPr>
          <p:nvPr>
            <p:ph type="pic" sz="quarter" idx="20"/>
          </p:nvPr>
        </p:nvPicPr>
        <p:blipFill>
          <a:blip r:embed="rId6">
            <a:extLst>
              <a:ext uri="{BEBA8EAE-BF5A-486C-A8C5-ECC9F3942E4B}">
                <a14:imgProps xmlns:a14="http://schemas.microsoft.com/office/drawing/2010/main">
                  <a14:imgLayer r:embed="rId7">
                    <a14:imgEffect>
                      <a14:saturation sat="0"/>
                    </a14:imgEffect>
                  </a14:imgLayer>
                </a14:imgProps>
              </a:ext>
            </a:extLst>
          </a:blip>
          <a:srcRect l="10630" r="10630"/>
          <a:stretch>
            <a:fillRect/>
          </a:stretch>
        </p:blipFill>
        <p:spPr>
          <a:xfrm>
            <a:off x="9131967" y="4267645"/>
            <a:ext cx="3054350" cy="2586037"/>
          </a:xfrm>
          <a:prstGeom prst="rect">
            <a:avLst/>
          </a:prstGeom>
        </p:spPr>
      </p:pic>
      <p:pic>
        <p:nvPicPr>
          <p:cNvPr id="5" name="Picture Placeholder 4" descr="Santa Rosa Junior College graduation ceremony a closing chapter to  pandemic-era education - The Press Democrat">
            <a:extLst>
              <a:ext uri="{FF2B5EF4-FFF2-40B4-BE49-F238E27FC236}">
                <a16:creationId xmlns:a16="http://schemas.microsoft.com/office/drawing/2014/main" id="{B2107D85-6D3B-0CEE-C83B-3F31F8E1608C}"/>
              </a:ext>
            </a:extLst>
          </p:cNvPr>
          <p:cNvPicPr>
            <a:picLocks noGrp="1" noChangeAspect="1"/>
          </p:cNvPicPr>
          <p:nvPr>
            <p:ph type="pic" sz="quarter" idx="19"/>
          </p:nvPr>
        </p:nvPicPr>
        <p:blipFill>
          <a:blip r:embed="rId8"/>
          <a:srcRect l="10716" r="10716"/>
          <a:stretch/>
        </p:blipFill>
        <p:spPr/>
      </p:pic>
      <p:sp>
        <p:nvSpPr>
          <p:cNvPr id="20" name="Title Placeholder 1">
            <a:extLst>
              <a:ext uri="{FF2B5EF4-FFF2-40B4-BE49-F238E27FC236}">
                <a16:creationId xmlns:a16="http://schemas.microsoft.com/office/drawing/2014/main" id="{AC141036-A637-45E5-AC44-28880CCDFD5E}"/>
              </a:ext>
            </a:extLst>
          </p:cNvPr>
          <p:cNvSpPr txBox="1">
            <a:spLocks/>
          </p:cNvSpPr>
          <p:nvPr/>
        </p:nvSpPr>
        <p:spPr>
          <a:xfrm>
            <a:off x="65316" y="8444"/>
            <a:ext cx="865338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bg1"/>
                </a:solidFill>
                <a:latin typeface="Gotham Bold" pitchFamily="50" charset="0"/>
                <a:ea typeface="+mj-ea"/>
                <a:cs typeface="Gotham Bold" pitchFamily="50" charset="0"/>
              </a:defRPr>
            </a:lvl1pPr>
          </a:lstStyle>
          <a:p>
            <a:pPr algn="l">
              <a:defRPr/>
            </a:pPr>
            <a:r>
              <a:rPr lang="da-DK" sz="4000" b="1"/>
              <a:t>Action Steps: Workgroup Composition</a:t>
            </a:r>
            <a:endParaRPr lang="en-US" sz="4000" b="1"/>
          </a:p>
        </p:txBody>
      </p:sp>
    </p:spTree>
    <p:extLst>
      <p:ext uri="{BB962C8B-B14F-4D97-AF65-F5344CB8AC3E}">
        <p14:creationId xmlns:p14="http://schemas.microsoft.com/office/powerpoint/2010/main" val="395685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D28C5C4-1E19-471B-B778-574EFCC6EC55}"/>
              </a:ext>
            </a:extLst>
          </p:cNvPr>
          <p:cNvSpPr txBox="1">
            <a:spLocks/>
          </p:cNvSpPr>
          <p:nvPr/>
        </p:nvSpPr>
        <p:spPr>
          <a:xfrm>
            <a:off x="550445" y="-129870"/>
            <a:ext cx="1194141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bg1"/>
                </a:solidFill>
                <a:latin typeface="Gotham Bold" pitchFamily="50" charset="0"/>
                <a:ea typeface="+mj-ea"/>
                <a:cs typeface="Gotham Bold" pitchFamily="50" charset="0"/>
              </a:defRPr>
            </a:lvl1pPr>
          </a:lstStyle>
          <a:p>
            <a:pPr algn="l">
              <a:defRPr/>
            </a:pPr>
            <a:r>
              <a:rPr lang="da-DK" sz="4000" b="1">
                <a:latin typeface="Gotham Bold"/>
              </a:rPr>
              <a:t>Action Steps Workgroup </a:t>
            </a:r>
            <a:r>
              <a:rPr lang="da-DK" sz="4000" b="1" err="1">
                <a:latin typeface="Gotham Bold"/>
              </a:rPr>
              <a:t>Facilitation</a:t>
            </a:r>
            <a:r>
              <a:rPr lang="da-DK" sz="4000" b="1">
                <a:latin typeface="Gotham Bold"/>
              </a:rPr>
              <a:t> Team </a:t>
            </a:r>
            <a:endParaRPr lang="en-US" sz="4000" b="1">
              <a:latin typeface="Gotham Bold"/>
            </a:endParaRPr>
          </a:p>
        </p:txBody>
      </p:sp>
      <p:sp>
        <p:nvSpPr>
          <p:cNvPr id="2" name="TextBox 1">
            <a:extLst>
              <a:ext uri="{FF2B5EF4-FFF2-40B4-BE49-F238E27FC236}">
                <a16:creationId xmlns:a16="http://schemas.microsoft.com/office/drawing/2014/main" id="{7F889D04-8AB7-4BE3-7254-50B4AB54D66B}"/>
              </a:ext>
            </a:extLst>
          </p:cNvPr>
          <p:cNvSpPr txBox="1"/>
          <p:nvPr/>
        </p:nvSpPr>
        <p:spPr>
          <a:xfrm>
            <a:off x="9473304" y="1366123"/>
            <a:ext cx="2554765" cy="5632311"/>
          </a:xfrm>
          <a:prstGeom prst="rect">
            <a:avLst/>
          </a:prstGeom>
          <a:noFill/>
        </p:spPr>
        <p:txBody>
          <a:bodyPr wrap="square" lIns="91440" tIns="45720" rIns="91440" bIns="45720" anchor="t">
            <a:spAutoFit/>
          </a:bodyPr>
          <a:lstStyle/>
          <a:p>
            <a:pPr marL="285750" indent="-285750">
              <a:buFont typeface="Arial"/>
              <a:buChar char="•"/>
            </a:pPr>
            <a:r>
              <a:rPr lang="en-US">
                <a:solidFill>
                  <a:schemeClr val="bg1"/>
                </a:solidFill>
                <a:latin typeface="Gotham"/>
                <a:ea typeface="+mn-lt"/>
                <a:cs typeface="+mn-lt"/>
              </a:rPr>
              <a:t>Coordinates meeting schedules, agenda preparation, and data collection to support the development of Actions</a:t>
            </a:r>
            <a:endParaRPr lang="en-US">
              <a:solidFill>
                <a:schemeClr val="bg1"/>
              </a:solidFill>
              <a:latin typeface="Gotham"/>
            </a:endParaRPr>
          </a:p>
          <a:p>
            <a:endParaRPr lang="en-US">
              <a:solidFill>
                <a:schemeClr val="bg1"/>
              </a:solidFill>
              <a:latin typeface="Gotham"/>
              <a:ea typeface="+mn-lt"/>
              <a:cs typeface="+mn-lt"/>
            </a:endParaRPr>
          </a:p>
          <a:p>
            <a:pPr marL="285750" indent="-285750">
              <a:buFont typeface="Arial"/>
              <a:buChar char="•"/>
            </a:pPr>
            <a:r>
              <a:rPr lang="en-US">
                <a:solidFill>
                  <a:schemeClr val="bg1"/>
                </a:solidFill>
                <a:latin typeface="Gotham"/>
                <a:ea typeface="+mn-lt"/>
                <a:cs typeface="+mn-lt"/>
              </a:rPr>
              <a:t>Ensures that the process for developing Action recommendations maintains the integrity of Academic Senate (10+1) purview and employee labor relations</a:t>
            </a:r>
            <a:endParaRPr lang="en-US">
              <a:solidFill>
                <a:schemeClr val="bg1"/>
              </a:solidFill>
              <a:latin typeface="Gotham"/>
            </a:endParaRPr>
          </a:p>
          <a:p>
            <a:endParaRPr lang="en-US">
              <a:solidFill>
                <a:schemeClr val="bg1"/>
              </a:solidFill>
              <a:latin typeface="Gotham Bold"/>
              <a:ea typeface="Calibri"/>
              <a:cs typeface="Calibri"/>
            </a:endParaRPr>
          </a:p>
          <a:p>
            <a:pPr algn="ctr"/>
            <a:r>
              <a:rPr lang="en-US">
                <a:solidFill>
                  <a:schemeClr val="bg1"/>
                </a:solidFill>
                <a:latin typeface="Gotham Bold"/>
              </a:rPr>
              <a:t>     </a:t>
            </a:r>
            <a:endParaRPr lang="en-US">
              <a:solidFill>
                <a:schemeClr val="bg1"/>
              </a:solidFill>
              <a:latin typeface="Gotham Bold"/>
              <a:ea typeface="Calibri"/>
              <a:cs typeface="Calibri"/>
            </a:endParaRPr>
          </a:p>
          <a:p>
            <a:pPr algn="ctr"/>
            <a:endParaRPr lang="en-US">
              <a:solidFill>
                <a:schemeClr val="bg1"/>
              </a:solidFill>
              <a:latin typeface="Gotham Bold"/>
            </a:endParaRPr>
          </a:p>
        </p:txBody>
      </p:sp>
      <p:sp>
        <p:nvSpPr>
          <p:cNvPr id="7" name="Rectangle 6">
            <a:extLst>
              <a:ext uri="{FF2B5EF4-FFF2-40B4-BE49-F238E27FC236}">
                <a16:creationId xmlns:a16="http://schemas.microsoft.com/office/drawing/2014/main" id="{13C12966-3EB8-9E05-5833-68EEBB423916}"/>
              </a:ext>
            </a:extLst>
          </p:cNvPr>
          <p:cNvSpPr/>
          <p:nvPr/>
        </p:nvSpPr>
        <p:spPr>
          <a:xfrm>
            <a:off x="2022656" y="2085933"/>
            <a:ext cx="2381191" cy="149829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b="1">
              <a:latin typeface="Gotham Bold"/>
            </a:endParaRPr>
          </a:p>
          <a:p>
            <a:pPr algn="ctr"/>
            <a:r>
              <a:rPr lang="en-US" b="1">
                <a:latin typeface="Gotham Bold"/>
              </a:rPr>
              <a:t>Co-Lead</a:t>
            </a:r>
            <a:endParaRPr lang="en-US" sz="1600">
              <a:latin typeface="Gotham Bold"/>
              <a:ea typeface="Calibri" panose="020F0502020204030204"/>
              <a:cs typeface="Calibri" panose="020F0502020204030204"/>
            </a:endParaRPr>
          </a:p>
          <a:p>
            <a:pPr algn="ctr"/>
            <a:endParaRPr lang="en-US" sz="1400" b="1">
              <a:latin typeface="Gotham Bold"/>
            </a:endParaRPr>
          </a:p>
          <a:p>
            <a:pPr algn="ctr"/>
            <a:r>
              <a:rPr lang="en-US" sz="1600">
                <a:latin typeface="Gotham Bold"/>
              </a:rPr>
              <a:t>Senior Director of Institutional Effectiveness Research and Planning</a:t>
            </a:r>
            <a:endParaRPr lang="en-US" sz="1400">
              <a:latin typeface="Gotham Bold"/>
              <a:ea typeface="Calibri" panose="020F0502020204030204"/>
              <a:cs typeface="Calibri" panose="020F0502020204030204"/>
            </a:endParaRPr>
          </a:p>
        </p:txBody>
      </p:sp>
      <p:sp>
        <p:nvSpPr>
          <p:cNvPr id="8" name="Rectangle 7">
            <a:extLst>
              <a:ext uri="{FF2B5EF4-FFF2-40B4-BE49-F238E27FC236}">
                <a16:creationId xmlns:a16="http://schemas.microsoft.com/office/drawing/2014/main" id="{89FCFED6-BD28-56E1-4A91-D1034177228C}"/>
              </a:ext>
            </a:extLst>
          </p:cNvPr>
          <p:cNvSpPr/>
          <p:nvPr/>
        </p:nvSpPr>
        <p:spPr>
          <a:xfrm>
            <a:off x="4970426" y="2085933"/>
            <a:ext cx="2381191" cy="149829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Gotham Bold"/>
              </a:rPr>
              <a:t>Co-Lead</a:t>
            </a:r>
          </a:p>
          <a:p>
            <a:pPr algn="ctr"/>
            <a:endParaRPr lang="en-US" sz="1400" b="1">
              <a:latin typeface="Gotham Bold"/>
            </a:endParaRPr>
          </a:p>
          <a:p>
            <a:pPr algn="ctr"/>
            <a:r>
              <a:rPr lang="en-US" sz="1600">
                <a:latin typeface="Gotham Bold"/>
              </a:rPr>
              <a:t>Academic Senate </a:t>
            </a:r>
            <a:endParaRPr lang="en-US" sz="1600">
              <a:latin typeface="Gotham Bold"/>
              <a:ea typeface="Calibri" panose="020F0502020204030204"/>
              <a:cs typeface="Calibri" panose="020F0502020204030204"/>
            </a:endParaRPr>
          </a:p>
          <a:p>
            <a:pPr algn="ctr"/>
            <a:r>
              <a:rPr lang="en-US" sz="1600">
                <a:latin typeface="Gotham Bold"/>
              </a:rPr>
              <a:t>President</a:t>
            </a:r>
            <a:endParaRPr lang="en-US" sz="1600">
              <a:latin typeface="Gotham Bold"/>
              <a:ea typeface="Calibri" panose="020F0502020204030204"/>
              <a:cs typeface="Calibri" panose="020F0502020204030204"/>
            </a:endParaRPr>
          </a:p>
        </p:txBody>
      </p:sp>
      <p:sp>
        <p:nvSpPr>
          <p:cNvPr id="9" name="Rectangle 8">
            <a:extLst>
              <a:ext uri="{FF2B5EF4-FFF2-40B4-BE49-F238E27FC236}">
                <a16:creationId xmlns:a16="http://schemas.microsoft.com/office/drawing/2014/main" id="{44C831D2-6A86-6549-3193-22D1A41A289B}"/>
              </a:ext>
            </a:extLst>
          </p:cNvPr>
          <p:cNvSpPr/>
          <p:nvPr/>
        </p:nvSpPr>
        <p:spPr>
          <a:xfrm>
            <a:off x="281539" y="4305567"/>
            <a:ext cx="1885146" cy="8001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Gotham Bold"/>
              </a:rPr>
              <a:t>Office of Institutional Effectiveness, Research, and Planning  </a:t>
            </a:r>
          </a:p>
        </p:txBody>
      </p:sp>
      <p:sp>
        <p:nvSpPr>
          <p:cNvPr id="11" name="Rectangle 10">
            <a:extLst>
              <a:ext uri="{FF2B5EF4-FFF2-40B4-BE49-F238E27FC236}">
                <a16:creationId xmlns:a16="http://schemas.microsoft.com/office/drawing/2014/main" id="{62EB564E-718A-954B-034C-9D8C657B97E2}"/>
              </a:ext>
            </a:extLst>
          </p:cNvPr>
          <p:cNvSpPr/>
          <p:nvPr/>
        </p:nvSpPr>
        <p:spPr>
          <a:xfrm>
            <a:off x="3749688" y="4305567"/>
            <a:ext cx="1885146" cy="8001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Gotham Bold"/>
              </a:rPr>
              <a:t>Director of Strategic Initiatives  </a:t>
            </a:r>
          </a:p>
        </p:txBody>
      </p:sp>
      <p:sp>
        <p:nvSpPr>
          <p:cNvPr id="12" name="Rectangle 11">
            <a:extLst>
              <a:ext uri="{FF2B5EF4-FFF2-40B4-BE49-F238E27FC236}">
                <a16:creationId xmlns:a16="http://schemas.microsoft.com/office/drawing/2014/main" id="{C6734F4E-2CFF-B192-14F7-B78BEE73DE1D}"/>
              </a:ext>
            </a:extLst>
          </p:cNvPr>
          <p:cNvSpPr/>
          <p:nvPr/>
        </p:nvSpPr>
        <p:spPr>
          <a:xfrm>
            <a:off x="7347957" y="4305567"/>
            <a:ext cx="1885146" cy="8001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Gotham Bold"/>
              </a:rPr>
              <a:t>Vice Presidents</a:t>
            </a:r>
          </a:p>
        </p:txBody>
      </p:sp>
    </p:spTree>
    <p:extLst>
      <p:ext uri="{BB962C8B-B14F-4D97-AF65-F5344CB8AC3E}">
        <p14:creationId xmlns:p14="http://schemas.microsoft.com/office/powerpoint/2010/main" val="45060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333737EC-91D8-44DD-B3C5-17C2A5BD060C}"/>
              </a:ext>
            </a:extLst>
          </p:cNvPr>
          <p:cNvSpPr txBox="1"/>
          <p:nvPr/>
        </p:nvSpPr>
        <p:spPr>
          <a:xfrm>
            <a:off x="1020562" y="7117657"/>
            <a:ext cx="3056808" cy="2031325"/>
          </a:xfrm>
          <a:prstGeom prst="rect">
            <a:avLst/>
          </a:prstGeom>
          <a:noFill/>
        </p:spPr>
        <p:txBody>
          <a:bodyPr wrap="square" lIns="91440" tIns="45720" rIns="91440" bIns="45720" rtlCol="0" anchor="t">
            <a:spAutoFit/>
          </a:bodyPr>
          <a:lstStyle/>
          <a:p>
            <a:r>
              <a:rPr lang="en-US">
                <a:latin typeface="Gotham"/>
                <a:ea typeface="Gadugi"/>
              </a:rPr>
              <a:t>Fall 2024 and Spring 2025 are dedicated to establishing the Action Steps for each Goal and gathering input from constituent groups. Adoption by the Board of Trustees is scheduled for June 2025 </a:t>
            </a:r>
          </a:p>
        </p:txBody>
      </p:sp>
      <p:grpSp>
        <p:nvGrpSpPr>
          <p:cNvPr id="12" name="Group 11">
            <a:extLst>
              <a:ext uri="{FF2B5EF4-FFF2-40B4-BE49-F238E27FC236}">
                <a16:creationId xmlns:a16="http://schemas.microsoft.com/office/drawing/2014/main" id="{35F4CEC6-44E1-48EF-A3AB-FAFA1C381BF8}"/>
              </a:ext>
            </a:extLst>
          </p:cNvPr>
          <p:cNvGrpSpPr/>
          <p:nvPr/>
        </p:nvGrpSpPr>
        <p:grpSpPr>
          <a:xfrm>
            <a:off x="126347" y="1576078"/>
            <a:ext cx="11939305" cy="3891285"/>
            <a:chOff x="196711" y="1314821"/>
            <a:chExt cx="13957744" cy="3891285"/>
          </a:xfrm>
        </p:grpSpPr>
        <p:sp>
          <p:nvSpPr>
            <p:cNvPr id="2" name="Freeform 7">
              <a:extLst>
                <a:ext uri="{FF2B5EF4-FFF2-40B4-BE49-F238E27FC236}">
                  <a16:creationId xmlns:a16="http://schemas.microsoft.com/office/drawing/2014/main" id="{E6D3C265-CC67-4315-8D67-7A4CC395A261}"/>
                </a:ext>
              </a:extLst>
            </p:cNvPr>
            <p:cNvSpPr>
              <a:spLocks/>
            </p:cNvSpPr>
            <p:nvPr/>
          </p:nvSpPr>
          <p:spPr bwMode="auto">
            <a:xfrm>
              <a:off x="2528566" y="1318820"/>
              <a:ext cx="2499119" cy="1751692"/>
            </a:xfrm>
            <a:custGeom>
              <a:avLst/>
              <a:gdLst>
                <a:gd name="T0" fmla="*/ 752 w 767"/>
                <a:gd name="T1" fmla="*/ 244 h 537"/>
                <a:gd name="T2" fmla="*/ 528 w 767"/>
                <a:gd name="T3" fmla="*/ 17 h 537"/>
                <a:gd name="T4" fmla="*/ 475 w 767"/>
                <a:gd name="T5" fmla="*/ 14 h 537"/>
                <a:gd name="T6" fmla="*/ 473 w 767"/>
                <a:gd name="T7" fmla="*/ 69 h 537"/>
                <a:gd name="T8" fmla="*/ 494 w 767"/>
                <a:gd name="T9" fmla="*/ 91 h 537"/>
                <a:gd name="T10" fmla="*/ 26 w 767"/>
                <a:gd name="T11" fmla="*/ 91 h 537"/>
                <a:gd name="T12" fmla="*/ 13 w 767"/>
                <a:gd name="T13" fmla="*/ 124 h 537"/>
                <a:gd name="T14" fmla="*/ 131 w 767"/>
                <a:gd name="T15" fmla="*/ 244 h 537"/>
                <a:gd name="T16" fmla="*/ 131 w 767"/>
                <a:gd name="T17" fmla="*/ 297 h 537"/>
                <a:gd name="T18" fmla="*/ 13 w 767"/>
                <a:gd name="T19" fmla="*/ 417 h 537"/>
                <a:gd name="T20" fmla="*/ 26 w 767"/>
                <a:gd name="T21" fmla="*/ 451 h 537"/>
                <a:gd name="T22" fmla="*/ 494 w 767"/>
                <a:gd name="T23" fmla="*/ 451 h 537"/>
                <a:gd name="T24" fmla="*/ 474 w 767"/>
                <a:gd name="T25" fmla="*/ 471 h 537"/>
                <a:gd name="T26" fmla="*/ 473 w 767"/>
                <a:gd name="T27" fmla="*/ 526 h 537"/>
                <a:gd name="T28" fmla="*/ 500 w 767"/>
                <a:gd name="T29" fmla="*/ 537 h 537"/>
                <a:gd name="T30" fmla="*/ 527 w 767"/>
                <a:gd name="T31" fmla="*/ 526 h 537"/>
                <a:gd name="T32" fmla="*/ 752 w 767"/>
                <a:gd name="T33" fmla="*/ 297 h 537"/>
                <a:gd name="T34" fmla="*/ 752 w 767"/>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7" h="537">
                  <a:moveTo>
                    <a:pt x="752" y="244"/>
                  </a:moveTo>
                  <a:cubicBezTo>
                    <a:pt x="528" y="17"/>
                    <a:pt x="528" y="17"/>
                    <a:pt x="528" y="17"/>
                  </a:cubicBezTo>
                  <a:cubicBezTo>
                    <a:pt x="514" y="2"/>
                    <a:pt x="490" y="0"/>
                    <a:pt x="475" y="14"/>
                  </a:cubicBezTo>
                  <a:cubicBezTo>
                    <a:pt x="458" y="28"/>
                    <a:pt x="458" y="54"/>
                    <a:pt x="473" y="69"/>
                  </a:cubicBezTo>
                  <a:cubicBezTo>
                    <a:pt x="494" y="91"/>
                    <a:pt x="494" y="91"/>
                    <a:pt x="494" y="91"/>
                  </a:cubicBezTo>
                  <a:cubicBezTo>
                    <a:pt x="26" y="91"/>
                    <a:pt x="26" y="91"/>
                    <a:pt x="26" y="91"/>
                  </a:cubicBezTo>
                  <a:cubicBezTo>
                    <a:pt x="9" y="91"/>
                    <a:pt x="0" y="112"/>
                    <a:pt x="13" y="124"/>
                  </a:cubicBezTo>
                  <a:cubicBezTo>
                    <a:pt x="131" y="244"/>
                    <a:pt x="131" y="244"/>
                    <a:pt x="131" y="244"/>
                  </a:cubicBezTo>
                  <a:cubicBezTo>
                    <a:pt x="145" y="259"/>
                    <a:pt x="145" y="283"/>
                    <a:pt x="131" y="297"/>
                  </a:cubicBezTo>
                  <a:cubicBezTo>
                    <a:pt x="13" y="417"/>
                    <a:pt x="13" y="417"/>
                    <a:pt x="13" y="417"/>
                  </a:cubicBezTo>
                  <a:cubicBezTo>
                    <a:pt x="0" y="430"/>
                    <a:pt x="9" y="451"/>
                    <a:pt x="26" y="451"/>
                  </a:cubicBezTo>
                  <a:cubicBezTo>
                    <a:pt x="494" y="451"/>
                    <a:pt x="494" y="451"/>
                    <a:pt x="494" y="451"/>
                  </a:cubicBezTo>
                  <a:cubicBezTo>
                    <a:pt x="474" y="471"/>
                    <a:pt x="474" y="471"/>
                    <a:pt x="474" y="471"/>
                  </a:cubicBezTo>
                  <a:cubicBezTo>
                    <a:pt x="459" y="486"/>
                    <a:pt x="458" y="512"/>
                    <a:pt x="473" y="526"/>
                  </a:cubicBezTo>
                  <a:cubicBezTo>
                    <a:pt x="481" y="533"/>
                    <a:pt x="490" y="537"/>
                    <a:pt x="500" y="537"/>
                  </a:cubicBezTo>
                  <a:cubicBezTo>
                    <a:pt x="510" y="537"/>
                    <a:pt x="520" y="533"/>
                    <a:pt x="527" y="526"/>
                  </a:cubicBezTo>
                  <a:cubicBezTo>
                    <a:pt x="752" y="297"/>
                    <a:pt x="752" y="297"/>
                    <a:pt x="752" y="297"/>
                  </a:cubicBezTo>
                  <a:cubicBezTo>
                    <a:pt x="767" y="283"/>
                    <a:pt x="767" y="259"/>
                    <a:pt x="752" y="244"/>
                  </a:cubicBezTo>
                </a:path>
              </a:pathLst>
            </a:custGeom>
            <a:solidFill>
              <a:srgbClr val="002060"/>
            </a:solidFill>
            <a:ln w="9525">
              <a:solidFill>
                <a:srgbClr val="000000"/>
              </a:solidFill>
              <a:round/>
              <a:headEnd/>
              <a:tailEnd/>
            </a:ln>
            <a:effectLst/>
          </p:spPr>
          <p:txBody>
            <a:bodyPr vert="horz" wrap="square" lIns="91440" tIns="45720" rIns="91440" bIns="45720" numCol="1" anchor="t" anchorCtr="0" compatLnSpc="1">
              <a:prstTxWarp prst="textNoShape">
                <a:avLst/>
              </a:prstTxWarp>
              <a:noAutofit/>
            </a:bodyPr>
            <a:lstStyle/>
            <a:p>
              <a:endParaRPr lang="ru-RU" sz="1200">
                <a:solidFill>
                  <a:srgbClr val="002060"/>
                </a:solidFill>
              </a:endParaRPr>
            </a:p>
          </p:txBody>
        </p:sp>
        <p:sp>
          <p:nvSpPr>
            <p:cNvPr id="3" name="Freeform 8">
              <a:extLst>
                <a:ext uri="{FF2B5EF4-FFF2-40B4-BE49-F238E27FC236}">
                  <a16:creationId xmlns:a16="http://schemas.microsoft.com/office/drawing/2014/main" id="{79C56C9B-B78C-4057-972B-D67B3B09F886}"/>
                </a:ext>
              </a:extLst>
            </p:cNvPr>
            <p:cNvSpPr>
              <a:spLocks noEditPoints="1"/>
            </p:cNvSpPr>
            <p:nvPr/>
          </p:nvSpPr>
          <p:spPr bwMode="auto">
            <a:xfrm>
              <a:off x="2541371" y="1420904"/>
              <a:ext cx="2013833" cy="1196526"/>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200"/>
            </a:p>
          </p:txBody>
        </p:sp>
        <p:sp>
          <p:nvSpPr>
            <p:cNvPr id="4" name="Freeform 10">
              <a:extLst>
                <a:ext uri="{FF2B5EF4-FFF2-40B4-BE49-F238E27FC236}">
                  <a16:creationId xmlns:a16="http://schemas.microsoft.com/office/drawing/2014/main" id="{5852B25C-C791-49B2-A435-CE562A73E165}"/>
                </a:ext>
              </a:extLst>
            </p:cNvPr>
            <p:cNvSpPr>
              <a:spLocks/>
            </p:cNvSpPr>
            <p:nvPr/>
          </p:nvSpPr>
          <p:spPr bwMode="auto">
            <a:xfrm>
              <a:off x="4792586" y="1318820"/>
              <a:ext cx="2496401" cy="1751692"/>
            </a:xfrm>
            <a:custGeom>
              <a:avLst/>
              <a:gdLst>
                <a:gd name="T0" fmla="*/ 752 w 766"/>
                <a:gd name="T1" fmla="*/ 244 h 537"/>
                <a:gd name="T2" fmla="*/ 528 w 766"/>
                <a:gd name="T3" fmla="*/ 17 h 537"/>
                <a:gd name="T4" fmla="*/ 475 w 766"/>
                <a:gd name="T5" fmla="*/ 14 h 537"/>
                <a:gd name="T6" fmla="*/ 473 w 766"/>
                <a:gd name="T7" fmla="*/ 69 h 537"/>
                <a:gd name="T8" fmla="*/ 494 w 766"/>
                <a:gd name="T9" fmla="*/ 91 h 537"/>
                <a:gd name="T10" fmla="*/ 26 w 766"/>
                <a:gd name="T11" fmla="*/ 91 h 537"/>
                <a:gd name="T12" fmla="*/ 12 w 766"/>
                <a:gd name="T13" fmla="*/ 124 h 537"/>
                <a:gd name="T14" fmla="*/ 131 w 766"/>
                <a:gd name="T15" fmla="*/ 244 h 537"/>
                <a:gd name="T16" fmla="*/ 131 w 766"/>
                <a:gd name="T17" fmla="*/ 297 h 537"/>
                <a:gd name="T18" fmla="*/ 12 w 766"/>
                <a:gd name="T19" fmla="*/ 417 h 537"/>
                <a:gd name="T20" fmla="*/ 26 w 766"/>
                <a:gd name="T21" fmla="*/ 451 h 537"/>
                <a:gd name="T22" fmla="*/ 494 w 766"/>
                <a:gd name="T23" fmla="*/ 451 h 537"/>
                <a:gd name="T24" fmla="*/ 473 w 766"/>
                <a:gd name="T25" fmla="*/ 471 h 537"/>
                <a:gd name="T26" fmla="*/ 473 w 766"/>
                <a:gd name="T27" fmla="*/ 526 h 537"/>
                <a:gd name="T28" fmla="*/ 500 w 766"/>
                <a:gd name="T29" fmla="*/ 537 h 537"/>
                <a:gd name="T30" fmla="*/ 527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8" y="17"/>
                    <a:pt x="528" y="17"/>
                    <a:pt x="528" y="17"/>
                  </a:cubicBezTo>
                  <a:cubicBezTo>
                    <a:pt x="513" y="2"/>
                    <a:pt x="490" y="0"/>
                    <a:pt x="475" y="14"/>
                  </a:cubicBezTo>
                  <a:cubicBezTo>
                    <a:pt x="458" y="28"/>
                    <a:pt x="457" y="54"/>
                    <a:pt x="473" y="69"/>
                  </a:cubicBezTo>
                  <a:cubicBezTo>
                    <a:pt x="494" y="91"/>
                    <a:pt x="494" y="91"/>
                    <a:pt x="494" y="91"/>
                  </a:cubicBezTo>
                  <a:cubicBezTo>
                    <a:pt x="26" y="91"/>
                    <a:pt x="26" y="91"/>
                    <a:pt x="26" y="91"/>
                  </a:cubicBezTo>
                  <a:cubicBezTo>
                    <a:pt x="9" y="91"/>
                    <a:pt x="0" y="112"/>
                    <a:pt x="12" y="124"/>
                  </a:cubicBezTo>
                  <a:cubicBezTo>
                    <a:pt x="131" y="244"/>
                    <a:pt x="131" y="244"/>
                    <a:pt x="131" y="244"/>
                  </a:cubicBezTo>
                  <a:cubicBezTo>
                    <a:pt x="145" y="259"/>
                    <a:pt x="145" y="283"/>
                    <a:pt x="131" y="297"/>
                  </a:cubicBezTo>
                  <a:cubicBezTo>
                    <a:pt x="12" y="417"/>
                    <a:pt x="12" y="417"/>
                    <a:pt x="12" y="417"/>
                  </a:cubicBezTo>
                  <a:cubicBezTo>
                    <a:pt x="0" y="430"/>
                    <a:pt x="9" y="451"/>
                    <a:pt x="26" y="451"/>
                  </a:cubicBezTo>
                  <a:cubicBezTo>
                    <a:pt x="494" y="451"/>
                    <a:pt x="494" y="451"/>
                    <a:pt x="494" y="451"/>
                  </a:cubicBezTo>
                  <a:cubicBezTo>
                    <a:pt x="473" y="471"/>
                    <a:pt x="473" y="471"/>
                    <a:pt x="473" y="471"/>
                  </a:cubicBezTo>
                  <a:cubicBezTo>
                    <a:pt x="459" y="486"/>
                    <a:pt x="458" y="512"/>
                    <a:pt x="473" y="526"/>
                  </a:cubicBezTo>
                  <a:cubicBezTo>
                    <a:pt x="481" y="533"/>
                    <a:pt x="490" y="537"/>
                    <a:pt x="500" y="537"/>
                  </a:cubicBezTo>
                  <a:cubicBezTo>
                    <a:pt x="509" y="537"/>
                    <a:pt x="519" y="533"/>
                    <a:pt x="527" y="526"/>
                  </a:cubicBezTo>
                  <a:cubicBezTo>
                    <a:pt x="752" y="297"/>
                    <a:pt x="752" y="297"/>
                    <a:pt x="752" y="297"/>
                  </a:cubicBezTo>
                  <a:cubicBezTo>
                    <a:pt x="766" y="283"/>
                    <a:pt x="766" y="259"/>
                    <a:pt x="752" y="244"/>
                  </a:cubicBezTo>
                </a:path>
              </a:pathLst>
            </a:custGeom>
            <a:solidFill>
              <a:srgbClr val="002060"/>
            </a:solidFill>
            <a:ln>
              <a:solidFill>
                <a:srgbClr val="000000"/>
              </a:solidFill>
            </a:ln>
            <a:effectLst/>
          </p:spPr>
          <p:txBody>
            <a:bodyPr vert="horz" wrap="square" lIns="91440" tIns="45720" rIns="91440" bIns="45720" numCol="1" anchor="t" anchorCtr="0" compatLnSpc="1">
              <a:prstTxWarp prst="textNoShape">
                <a:avLst/>
              </a:prstTxWarp>
              <a:noAutofit/>
            </a:bodyPr>
            <a:lstStyle/>
            <a:p>
              <a:endParaRPr lang="ru-RU" sz="1200"/>
            </a:p>
          </p:txBody>
        </p:sp>
        <p:sp>
          <p:nvSpPr>
            <p:cNvPr id="5" name="Freeform 11">
              <a:extLst>
                <a:ext uri="{FF2B5EF4-FFF2-40B4-BE49-F238E27FC236}">
                  <a16:creationId xmlns:a16="http://schemas.microsoft.com/office/drawing/2014/main" id="{6EB2F61F-C435-4351-8A69-C809C679E850}"/>
                </a:ext>
              </a:extLst>
            </p:cNvPr>
            <p:cNvSpPr>
              <a:spLocks noEditPoints="1"/>
            </p:cNvSpPr>
            <p:nvPr/>
          </p:nvSpPr>
          <p:spPr bwMode="auto">
            <a:xfrm>
              <a:off x="4815687" y="2203499"/>
              <a:ext cx="1690540" cy="867013"/>
            </a:xfrm>
            <a:custGeom>
              <a:avLst/>
              <a:gdLst>
                <a:gd name="T0" fmla="*/ 519 w 519"/>
                <a:gd name="T1" fmla="*/ 255 h 266"/>
                <a:gd name="T2" fmla="*/ 493 w 519"/>
                <a:gd name="T3" fmla="*/ 266 h 266"/>
                <a:gd name="T4" fmla="*/ 519 w 519"/>
                <a:gd name="T5" fmla="*/ 255 h 266"/>
                <a:gd name="T6" fmla="*/ 519 w 519"/>
                <a:gd name="T7" fmla="*/ 255 h 266"/>
                <a:gd name="T8" fmla="*/ 519 w 519"/>
                <a:gd name="T9" fmla="*/ 255 h 266"/>
                <a:gd name="T10" fmla="*/ 519 w 519"/>
                <a:gd name="T11" fmla="*/ 255 h 266"/>
                <a:gd name="T12" fmla="*/ 519 w 519"/>
                <a:gd name="T13" fmla="*/ 255 h 266"/>
                <a:gd name="T14" fmla="*/ 519 w 519"/>
                <a:gd name="T15" fmla="*/ 255 h 266"/>
                <a:gd name="T16" fmla="*/ 519 w 519"/>
                <a:gd name="T17" fmla="*/ 255 h 266"/>
                <a:gd name="T18" fmla="*/ 455 w 519"/>
                <a:gd name="T19" fmla="*/ 228 h 266"/>
                <a:gd name="T20" fmla="*/ 465 w 519"/>
                <a:gd name="T21" fmla="*/ 255 h 266"/>
                <a:gd name="T22" fmla="*/ 455 w 519"/>
                <a:gd name="T23" fmla="*/ 228 h 266"/>
                <a:gd name="T24" fmla="*/ 487 w 519"/>
                <a:gd name="T25" fmla="*/ 180 h 266"/>
                <a:gd name="T26" fmla="*/ 487 w 519"/>
                <a:gd name="T27" fmla="*/ 180 h 266"/>
                <a:gd name="T28" fmla="*/ 466 w 519"/>
                <a:gd name="T29" fmla="*/ 200 h 266"/>
                <a:gd name="T30" fmla="*/ 466 w 519"/>
                <a:gd name="T31" fmla="*/ 200 h 266"/>
                <a:gd name="T32" fmla="*/ 466 w 519"/>
                <a:gd name="T33" fmla="*/ 200 h 266"/>
                <a:gd name="T34" fmla="*/ 487 w 519"/>
                <a:gd name="T35" fmla="*/ 180 h 266"/>
                <a:gd name="T36" fmla="*/ 0 w 519"/>
                <a:gd name="T37" fmla="*/ 160 h 266"/>
                <a:gd name="T38" fmla="*/ 15 w 519"/>
                <a:gd name="T39" fmla="*/ 179 h 266"/>
                <a:gd name="T40" fmla="*/ 0 w 519"/>
                <a:gd name="T41" fmla="*/ 160 h 266"/>
                <a:gd name="T42" fmla="*/ 134 w 519"/>
                <a:gd name="T43" fmla="*/ 0 h 266"/>
                <a:gd name="T44" fmla="*/ 134 w 519"/>
                <a:gd name="T45" fmla="*/ 0 h 266"/>
                <a:gd name="T46" fmla="*/ 124 w 519"/>
                <a:gd name="T47" fmla="*/ 26 h 266"/>
                <a:gd name="T48" fmla="*/ 64 w 519"/>
                <a:gd name="T49" fmla="*/ 86 h 266"/>
                <a:gd name="T50" fmla="*/ 124 w 519"/>
                <a:gd name="T51" fmla="*/ 26 h 266"/>
                <a:gd name="T52" fmla="*/ 134 w 519"/>
                <a:gd name="T5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9" h="266">
                  <a:moveTo>
                    <a:pt x="519" y="255"/>
                  </a:moveTo>
                  <a:cubicBezTo>
                    <a:pt x="512" y="262"/>
                    <a:pt x="502" y="266"/>
                    <a:pt x="493" y="266"/>
                  </a:cubicBezTo>
                  <a:cubicBezTo>
                    <a:pt x="502" y="266"/>
                    <a:pt x="512" y="262"/>
                    <a:pt x="519" y="255"/>
                  </a:cubicBezTo>
                  <a:moveTo>
                    <a:pt x="519" y="255"/>
                  </a:moveTo>
                  <a:cubicBezTo>
                    <a:pt x="519" y="255"/>
                    <a:pt x="519" y="255"/>
                    <a:pt x="519" y="255"/>
                  </a:cubicBezTo>
                  <a:cubicBezTo>
                    <a:pt x="519" y="255"/>
                    <a:pt x="519" y="255"/>
                    <a:pt x="519" y="255"/>
                  </a:cubicBezTo>
                  <a:moveTo>
                    <a:pt x="519" y="255"/>
                  </a:moveTo>
                  <a:cubicBezTo>
                    <a:pt x="519" y="255"/>
                    <a:pt x="519" y="255"/>
                    <a:pt x="519" y="255"/>
                  </a:cubicBezTo>
                  <a:cubicBezTo>
                    <a:pt x="519" y="255"/>
                    <a:pt x="519" y="255"/>
                    <a:pt x="519" y="255"/>
                  </a:cubicBezTo>
                  <a:moveTo>
                    <a:pt x="455" y="228"/>
                  </a:moveTo>
                  <a:cubicBezTo>
                    <a:pt x="455" y="238"/>
                    <a:pt x="458" y="247"/>
                    <a:pt x="465" y="255"/>
                  </a:cubicBezTo>
                  <a:cubicBezTo>
                    <a:pt x="458" y="247"/>
                    <a:pt x="455" y="238"/>
                    <a:pt x="455" y="228"/>
                  </a:cubicBezTo>
                  <a:moveTo>
                    <a:pt x="487" y="180"/>
                  </a:moveTo>
                  <a:cubicBezTo>
                    <a:pt x="487" y="180"/>
                    <a:pt x="487" y="180"/>
                    <a:pt x="487" y="180"/>
                  </a:cubicBezTo>
                  <a:cubicBezTo>
                    <a:pt x="466" y="200"/>
                    <a:pt x="466" y="200"/>
                    <a:pt x="466" y="200"/>
                  </a:cubicBezTo>
                  <a:cubicBezTo>
                    <a:pt x="466" y="200"/>
                    <a:pt x="466" y="200"/>
                    <a:pt x="466" y="200"/>
                  </a:cubicBezTo>
                  <a:cubicBezTo>
                    <a:pt x="466" y="200"/>
                    <a:pt x="466" y="200"/>
                    <a:pt x="466" y="200"/>
                  </a:cubicBezTo>
                  <a:cubicBezTo>
                    <a:pt x="487" y="180"/>
                    <a:pt x="487" y="180"/>
                    <a:pt x="487" y="180"/>
                  </a:cubicBezTo>
                  <a:moveTo>
                    <a:pt x="0" y="160"/>
                  </a:moveTo>
                  <a:cubicBezTo>
                    <a:pt x="0" y="169"/>
                    <a:pt x="5" y="177"/>
                    <a:pt x="15" y="179"/>
                  </a:cubicBezTo>
                  <a:cubicBezTo>
                    <a:pt x="5" y="177"/>
                    <a:pt x="0" y="169"/>
                    <a:pt x="0" y="160"/>
                  </a:cubicBezTo>
                  <a:moveTo>
                    <a:pt x="134" y="0"/>
                  </a:moveTo>
                  <a:cubicBezTo>
                    <a:pt x="134" y="0"/>
                    <a:pt x="134" y="0"/>
                    <a:pt x="134" y="0"/>
                  </a:cubicBezTo>
                  <a:cubicBezTo>
                    <a:pt x="134" y="9"/>
                    <a:pt x="131" y="19"/>
                    <a:pt x="124" y="26"/>
                  </a:cubicBezTo>
                  <a:cubicBezTo>
                    <a:pt x="64" y="86"/>
                    <a:pt x="64" y="86"/>
                    <a:pt x="64" y="86"/>
                  </a:cubicBezTo>
                  <a:cubicBezTo>
                    <a:pt x="124" y="26"/>
                    <a:pt x="124" y="26"/>
                    <a:pt x="124" y="26"/>
                  </a:cubicBezTo>
                  <a:cubicBezTo>
                    <a:pt x="131" y="19"/>
                    <a:pt x="134" y="9"/>
                    <a:pt x="134" y="0"/>
                  </a:cubicBezTo>
                </a:path>
              </a:pathLst>
            </a:custGeom>
            <a:solidFill>
              <a:srgbClr val="FFD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200"/>
            </a:p>
          </p:txBody>
        </p:sp>
        <p:sp>
          <p:nvSpPr>
            <p:cNvPr id="6" name="Freeform 13">
              <a:extLst>
                <a:ext uri="{FF2B5EF4-FFF2-40B4-BE49-F238E27FC236}">
                  <a16:creationId xmlns:a16="http://schemas.microsoft.com/office/drawing/2014/main" id="{EC0DF59D-1C91-480F-9CD4-36E9199F821E}"/>
                </a:ext>
              </a:extLst>
            </p:cNvPr>
            <p:cNvSpPr>
              <a:spLocks/>
            </p:cNvSpPr>
            <p:nvPr/>
          </p:nvSpPr>
          <p:spPr bwMode="auto">
            <a:xfrm>
              <a:off x="7057964" y="1318820"/>
              <a:ext cx="2495042" cy="1751692"/>
            </a:xfrm>
            <a:custGeom>
              <a:avLst/>
              <a:gdLst>
                <a:gd name="T0" fmla="*/ 752 w 766"/>
                <a:gd name="T1" fmla="*/ 244 h 537"/>
                <a:gd name="T2" fmla="*/ 527 w 766"/>
                <a:gd name="T3" fmla="*/ 17 h 537"/>
                <a:gd name="T4" fmla="*/ 474 w 766"/>
                <a:gd name="T5" fmla="*/ 14 h 537"/>
                <a:gd name="T6" fmla="*/ 472 w 766"/>
                <a:gd name="T7" fmla="*/ 69 h 537"/>
                <a:gd name="T8" fmla="*/ 493 w 766"/>
                <a:gd name="T9" fmla="*/ 91 h 537"/>
                <a:gd name="T10" fmla="*/ 26 w 766"/>
                <a:gd name="T11" fmla="*/ 91 h 537"/>
                <a:gd name="T12" fmla="*/ 12 w 766"/>
                <a:gd name="T13" fmla="*/ 124 h 537"/>
                <a:gd name="T14" fmla="*/ 130 w 766"/>
                <a:gd name="T15" fmla="*/ 244 h 537"/>
                <a:gd name="T16" fmla="*/ 130 w 766"/>
                <a:gd name="T17" fmla="*/ 297 h 537"/>
                <a:gd name="T18" fmla="*/ 12 w 766"/>
                <a:gd name="T19" fmla="*/ 417 h 537"/>
                <a:gd name="T20" fmla="*/ 26 w 766"/>
                <a:gd name="T21" fmla="*/ 451 h 537"/>
                <a:gd name="T22" fmla="*/ 493 w 766"/>
                <a:gd name="T23" fmla="*/ 451 h 537"/>
                <a:gd name="T24" fmla="*/ 473 w 766"/>
                <a:gd name="T25" fmla="*/ 471 h 537"/>
                <a:gd name="T26" fmla="*/ 473 w 766"/>
                <a:gd name="T27" fmla="*/ 526 h 537"/>
                <a:gd name="T28" fmla="*/ 499 w 766"/>
                <a:gd name="T29" fmla="*/ 537 h 537"/>
                <a:gd name="T30" fmla="*/ 526 w 766"/>
                <a:gd name="T31" fmla="*/ 526 h 537"/>
                <a:gd name="T32" fmla="*/ 752 w 766"/>
                <a:gd name="T33" fmla="*/ 297 h 537"/>
                <a:gd name="T34" fmla="*/ 752 w 766"/>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537">
                  <a:moveTo>
                    <a:pt x="752" y="244"/>
                  </a:moveTo>
                  <a:cubicBezTo>
                    <a:pt x="527" y="17"/>
                    <a:pt x="527" y="17"/>
                    <a:pt x="527" y="17"/>
                  </a:cubicBezTo>
                  <a:cubicBezTo>
                    <a:pt x="513" y="2"/>
                    <a:pt x="490" y="0"/>
                    <a:pt x="474" y="14"/>
                  </a:cubicBezTo>
                  <a:cubicBezTo>
                    <a:pt x="458" y="28"/>
                    <a:pt x="457" y="54"/>
                    <a:pt x="472" y="69"/>
                  </a:cubicBezTo>
                  <a:cubicBezTo>
                    <a:pt x="493" y="91"/>
                    <a:pt x="493" y="91"/>
                    <a:pt x="493" y="91"/>
                  </a:cubicBezTo>
                  <a:cubicBezTo>
                    <a:pt x="26" y="91"/>
                    <a:pt x="26" y="91"/>
                    <a:pt x="26" y="91"/>
                  </a:cubicBezTo>
                  <a:cubicBezTo>
                    <a:pt x="8" y="91"/>
                    <a:pt x="0" y="112"/>
                    <a:pt x="12" y="124"/>
                  </a:cubicBezTo>
                  <a:cubicBezTo>
                    <a:pt x="130" y="244"/>
                    <a:pt x="130" y="244"/>
                    <a:pt x="130" y="244"/>
                  </a:cubicBezTo>
                  <a:cubicBezTo>
                    <a:pt x="145" y="259"/>
                    <a:pt x="145" y="283"/>
                    <a:pt x="130" y="297"/>
                  </a:cubicBezTo>
                  <a:cubicBezTo>
                    <a:pt x="12" y="417"/>
                    <a:pt x="12" y="417"/>
                    <a:pt x="12" y="417"/>
                  </a:cubicBezTo>
                  <a:cubicBezTo>
                    <a:pt x="0" y="430"/>
                    <a:pt x="8" y="451"/>
                    <a:pt x="26" y="451"/>
                  </a:cubicBezTo>
                  <a:cubicBezTo>
                    <a:pt x="493" y="451"/>
                    <a:pt x="493" y="451"/>
                    <a:pt x="493" y="451"/>
                  </a:cubicBezTo>
                  <a:cubicBezTo>
                    <a:pt x="473" y="471"/>
                    <a:pt x="473" y="471"/>
                    <a:pt x="473" y="471"/>
                  </a:cubicBezTo>
                  <a:cubicBezTo>
                    <a:pt x="458" y="486"/>
                    <a:pt x="458" y="512"/>
                    <a:pt x="473" y="526"/>
                  </a:cubicBezTo>
                  <a:cubicBezTo>
                    <a:pt x="480" y="533"/>
                    <a:pt x="490" y="537"/>
                    <a:pt x="499" y="537"/>
                  </a:cubicBezTo>
                  <a:cubicBezTo>
                    <a:pt x="509" y="537"/>
                    <a:pt x="519" y="533"/>
                    <a:pt x="526" y="526"/>
                  </a:cubicBezTo>
                  <a:cubicBezTo>
                    <a:pt x="752" y="297"/>
                    <a:pt x="752" y="297"/>
                    <a:pt x="752" y="297"/>
                  </a:cubicBezTo>
                  <a:cubicBezTo>
                    <a:pt x="766" y="283"/>
                    <a:pt x="766" y="259"/>
                    <a:pt x="752" y="244"/>
                  </a:cubicBezTo>
                </a:path>
              </a:pathLst>
            </a:custGeom>
            <a:solidFill>
              <a:srgbClr val="697B9E"/>
            </a:solidFill>
            <a:ln>
              <a:solidFill>
                <a:srgbClr val="000000"/>
              </a:solidFill>
            </a:ln>
            <a:effectLst/>
          </p:spPr>
          <p:txBody>
            <a:bodyPr vert="horz" wrap="square" lIns="91440" tIns="45720" rIns="91440" bIns="45720" numCol="1" anchor="t" anchorCtr="0" compatLnSpc="1">
              <a:prstTxWarp prst="textNoShape">
                <a:avLst/>
              </a:prstTxWarp>
              <a:noAutofit/>
            </a:bodyPr>
            <a:lstStyle/>
            <a:p>
              <a:endParaRPr lang="ru-RU" sz="1200"/>
            </a:p>
          </p:txBody>
        </p:sp>
        <p:sp>
          <p:nvSpPr>
            <p:cNvPr id="7" name="Freeform 14">
              <a:extLst>
                <a:ext uri="{FF2B5EF4-FFF2-40B4-BE49-F238E27FC236}">
                  <a16:creationId xmlns:a16="http://schemas.microsoft.com/office/drawing/2014/main" id="{7CCA188E-F83E-4EF1-833B-F967CB643367}"/>
                </a:ext>
              </a:extLst>
            </p:cNvPr>
            <p:cNvSpPr>
              <a:spLocks noEditPoints="1"/>
            </p:cNvSpPr>
            <p:nvPr/>
          </p:nvSpPr>
          <p:spPr bwMode="auto">
            <a:xfrm>
              <a:off x="7076989" y="2203499"/>
              <a:ext cx="1694618" cy="867013"/>
            </a:xfrm>
            <a:custGeom>
              <a:avLst/>
              <a:gdLst>
                <a:gd name="T0" fmla="*/ 520 w 520"/>
                <a:gd name="T1" fmla="*/ 255 h 266"/>
                <a:gd name="T2" fmla="*/ 493 w 520"/>
                <a:gd name="T3" fmla="*/ 266 h 266"/>
                <a:gd name="T4" fmla="*/ 520 w 520"/>
                <a:gd name="T5" fmla="*/ 255 h 266"/>
                <a:gd name="T6" fmla="*/ 456 w 520"/>
                <a:gd name="T7" fmla="*/ 228 h 266"/>
                <a:gd name="T8" fmla="*/ 466 w 520"/>
                <a:gd name="T9" fmla="*/ 255 h 266"/>
                <a:gd name="T10" fmla="*/ 456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6" y="228"/>
                  </a:moveTo>
                  <a:cubicBezTo>
                    <a:pt x="456" y="238"/>
                    <a:pt x="459" y="247"/>
                    <a:pt x="466" y="255"/>
                  </a:cubicBezTo>
                  <a:cubicBezTo>
                    <a:pt x="459" y="247"/>
                    <a:pt x="456" y="238"/>
                    <a:pt x="456"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200"/>
            </a:p>
          </p:txBody>
        </p:sp>
        <p:sp>
          <p:nvSpPr>
            <p:cNvPr id="8" name="Freeform 16">
              <a:extLst>
                <a:ext uri="{FF2B5EF4-FFF2-40B4-BE49-F238E27FC236}">
                  <a16:creationId xmlns:a16="http://schemas.microsoft.com/office/drawing/2014/main" id="{DC5FD1AA-2449-44CA-85E8-35FA7B9BF9FC}"/>
                </a:ext>
              </a:extLst>
            </p:cNvPr>
            <p:cNvSpPr>
              <a:spLocks/>
            </p:cNvSpPr>
            <p:nvPr/>
          </p:nvSpPr>
          <p:spPr bwMode="auto">
            <a:xfrm>
              <a:off x="9317907" y="1318820"/>
              <a:ext cx="2499119" cy="1751692"/>
            </a:xfrm>
            <a:custGeom>
              <a:avLst/>
              <a:gdLst>
                <a:gd name="T0" fmla="*/ 752 w 767"/>
                <a:gd name="T1" fmla="*/ 244 h 537"/>
                <a:gd name="T2" fmla="*/ 528 w 767"/>
                <a:gd name="T3" fmla="*/ 17 h 537"/>
                <a:gd name="T4" fmla="*/ 475 w 767"/>
                <a:gd name="T5" fmla="*/ 14 h 537"/>
                <a:gd name="T6" fmla="*/ 473 w 767"/>
                <a:gd name="T7" fmla="*/ 69 h 537"/>
                <a:gd name="T8" fmla="*/ 494 w 767"/>
                <a:gd name="T9" fmla="*/ 91 h 537"/>
                <a:gd name="T10" fmla="*/ 26 w 767"/>
                <a:gd name="T11" fmla="*/ 91 h 537"/>
                <a:gd name="T12" fmla="*/ 13 w 767"/>
                <a:gd name="T13" fmla="*/ 124 h 537"/>
                <a:gd name="T14" fmla="*/ 131 w 767"/>
                <a:gd name="T15" fmla="*/ 244 h 537"/>
                <a:gd name="T16" fmla="*/ 131 w 767"/>
                <a:gd name="T17" fmla="*/ 297 h 537"/>
                <a:gd name="T18" fmla="*/ 13 w 767"/>
                <a:gd name="T19" fmla="*/ 417 h 537"/>
                <a:gd name="T20" fmla="*/ 26 w 767"/>
                <a:gd name="T21" fmla="*/ 451 h 537"/>
                <a:gd name="T22" fmla="*/ 494 w 767"/>
                <a:gd name="T23" fmla="*/ 451 h 537"/>
                <a:gd name="T24" fmla="*/ 474 w 767"/>
                <a:gd name="T25" fmla="*/ 471 h 537"/>
                <a:gd name="T26" fmla="*/ 473 w 767"/>
                <a:gd name="T27" fmla="*/ 526 h 537"/>
                <a:gd name="T28" fmla="*/ 500 w 767"/>
                <a:gd name="T29" fmla="*/ 537 h 537"/>
                <a:gd name="T30" fmla="*/ 527 w 767"/>
                <a:gd name="T31" fmla="*/ 526 h 537"/>
                <a:gd name="T32" fmla="*/ 752 w 767"/>
                <a:gd name="T33" fmla="*/ 297 h 537"/>
                <a:gd name="T34" fmla="*/ 752 w 767"/>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7" h="537">
                  <a:moveTo>
                    <a:pt x="752" y="244"/>
                  </a:moveTo>
                  <a:cubicBezTo>
                    <a:pt x="528" y="17"/>
                    <a:pt x="528" y="17"/>
                    <a:pt x="528" y="17"/>
                  </a:cubicBezTo>
                  <a:cubicBezTo>
                    <a:pt x="514" y="2"/>
                    <a:pt x="490" y="0"/>
                    <a:pt x="475" y="14"/>
                  </a:cubicBezTo>
                  <a:cubicBezTo>
                    <a:pt x="458" y="28"/>
                    <a:pt x="458" y="54"/>
                    <a:pt x="473" y="69"/>
                  </a:cubicBezTo>
                  <a:cubicBezTo>
                    <a:pt x="494" y="91"/>
                    <a:pt x="494" y="91"/>
                    <a:pt x="494" y="91"/>
                  </a:cubicBezTo>
                  <a:cubicBezTo>
                    <a:pt x="26" y="91"/>
                    <a:pt x="26" y="91"/>
                    <a:pt x="26" y="91"/>
                  </a:cubicBezTo>
                  <a:cubicBezTo>
                    <a:pt x="9" y="91"/>
                    <a:pt x="0" y="112"/>
                    <a:pt x="13" y="124"/>
                  </a:cubicBezTo>
                  <a:cubicBezTo>
                    <a:pt x="131" y="244"/>
                    <a:pt x="131" y="244"/>
                    <a:pt x="131" y="244"/>
                  </a:cubicBezTo>
                  <a:cubicBezTo>
                    <a:pt x="145" y="259"/>
                    <a:pt x="145" y="283"/>
                    <a:pt x="131" y="297"/>
                  </a:cubicBezTo>
                  <a:cubicBezTo>
                    <a:pt x="13" y="417"/>
                    <a:pt x="13" y="417"/>
                    <a:pt x="13" y="417"/>
                  </a:cubicBezTo>
                  <a:cubicBezTo>
                    <a:pt x="0" y="430"/>
                    <a:pt x="9" y="451"/>
                    <a:pt x="26" y="451"/>
                  </a:cubicBezTo>
                  <a:cubicBezTo>
                    <a:pt x="494" y="451"/>
                    <a:pt x="494" y="451"/>
                    <a:pt x="494" y="451"/>
                  </a:cubicBezTo>
                  <a:cubicBezTo>
                    <a:pt x="474" y="471"/>
                    <a:pt x="474" y="471"/>
                    <a:pt x="474" y="471"/>
                  </a:cubicBezTo>
                  <a:cubicBezTo>
                    <a:pt x="459" y="486"/>
                    <a:pt x="458" y="512"/>
                    <a:pt x="473" y="526"/>
                  </a:cubicBezTo>
                  <a:cubicBezTo>
                    <a:pt x="481" y="533"/>
                    <a:pt x="490" y="537"/>
                    <a:pt x="500" y="537"/>
                  </a:cubicBezTo>
                  <a:cubicBezTo>
                    <a:pt x="510" y="537"/>
                    <a:pt x="520" y="533"/>
                    <a:pt x="527" y="526"/>
                  </a:cubicBezTo>
                  <a:cubicBezTo>
                    <a:pt x="752" y="297"/>
                    <a:pt x="752" y="297"/>
                    <a:pt x="752" y="297"/>
                  </a:cubicBezTo>
                  <a:cubicBezTo>
                    <a:pt x="767" y="283"/>
                    <a:pt x="767" y="259"/>
                    <a:pt x="752" y="244"/>
                  </a:cubicBezTo>
                </a:path>
              </a:pathLst>
            </a:custGeom>
            <a:solidFill>
              <a:srgbClr val="8A8D8F"/>
            </a:solidFill>
            <a:ln>
              <a:solidFill>
                <a:srgbClr val="000000"/>
              </a:solidFill>
            </a:ln>
            <a:effectLst/>
          </p:spPr>
          <p:txBody>
            <a:bodyPr vert="horz" wrap="square" lIns="91440" tIns="45720" rIns="91440" bIns="45720" numCol="1" anchor="t" anchorCtr="0" compatLnSpc="1">
              <a:prstTxWarp prst="textNoShape">
                <a:avLst/>
              </a:prstTxWarp>
              <a:noAutofit/>
            </a:bodyPr>
            <a:lstStyle/>
            <a:p>
              <a:endParaRPr lang="ru-RU" sz="1200"/>
            </a:p>
          </p:txBody>
        </p:sp>
        <p:sp>
          <p:nvSpPr>
            <p:cNvPr id="9" name="Freeform 17">
              <a:extLst>
                <a:ext uri="{FF2B5EF4-FFF2-40B4-BE49-F238E27FC236}">
                  <a16:creationId xmlns:a16="http://schemas.microsoft.com/office/drawing/2014/main" id="{B9D2354E-49D4-4759-9098-16DB1B050F17}"/>
                </a:ext>
              </a:extLst>
            </p:cNvPr>
            <p:cNvSpPr>
              <a:spLocks noEditPoints="1"/>
            </p:cNvSpPr>
            <p:nvPr/>
          </p:nvSpPr>
          <p:spPr bwMode="auto">
            <a:xfrm>
              <a:off x="9341009" y="2203499"/>
              <a:ext cx="1694618" cy="867013"/>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200"/>
            </a:p>
          </p:txBody>
        </p:sp>
        <p:sp>
          <p:nvSpPr>
            <p:cNvPr id="14" name="Text Placeholder 53">
              <a:extLst>
                <a:ext uri="{FF2B5EF4-FFF2-40B4-BE49-F238E27FC236}">
                  <a16:creationId xmlns:a16="http://schemas.microsoft.com/office/drawing/2014/main" id="{F292E9B1-D026-47C7-8E5C-D555436C83EE}"/>
                </a:ext>
              </a:extLst>
            </p:cNvPr>
            <p:cNvSpPr txBox="1">
              <a:spLocks/>
            </p:cNvSpPr>
            <p:nvPr/>
          </p:nvSpPr>
          <p:spPr>
            <a:xfrm>
              <a:off x="11567187" y="3323539"/>
              <a:ext cx="2554539" cy="1215717"/>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latin typeface="Gotham Bold"/>
                </a:rPr>
                <a:t>Final Recommendations sent to:</a:t>
              </a:r>
            </a:p>
            <a:p>
              <a:pPr marL="0" indent="0">
                <a:lnSpc>
                  <a:spcPct val="100000"/>
                </a:lnSpc>
                <a:buNone/>
              </a:pPr>
              <a:r>
                <a:rPr lang="en-US" sz="1200">
                  <a:latin typeface="Gotham Bold"/>
                </a:rPr>
                <a:t>Planning and Budget Council </a:t>
              </a:r>
            </a:p>
            <a:p>
              <a:pPr marL="0" indent="0">
                <a:lnSpc>
                  <a:spcPct val="100000"/>
                </a:lnSpc>
                <a:buNone/>
              </a:pPr>
              <a:r>
                <a:rPr lang="en-US" sz="1200">
                  <a:latin typeface="Gotham Bold"/>
                </a:rPr>
                <a:t>Superintendent/President </a:t>
              </a:r>
            </a:p>
            <a:p>
              <a:pPr marL="0" indent="0">
                <a:lnSpc>
                  <a:spcPct val="100000"/>
                </a:lnSpc>
                <a:buNone/>
              </a:pPr>
              <a:r>
                <a:rPr lang="en-US" sz="1200">
                  <a:latin typeface="Gotham Bold"/>
                </a:rPr>
                <a:t>Board of Trustees</a:t>
              </a:r>
            </a:p>
          </p:txBody>
        </p:sp>
        <p:sp>
          <p:nvSpPr>
            <p:cNvPr id="15" name="Text Placeholder 56">
              <a:extLst>
                <a:ext uri="{FF2B5EF4-FFF2-40B4-BE49-F238E27FC236}">
                  <a16:creationId xmlns:a16="http://schemas.microsoft.com/office/drawing/2014/main" id="{A3AEE8D9-0348-4AC1-9580-7D8B413D19F5}"/>
                </a:ext>
              </a:extLst>
            </p:cNvPr>
            <p:cNvSpPr txBox="1">
              <a:spLocks/>
            </p:cNvSpPr>
            <p:nvPr/>
          </p:nvSpPr>
          <p:spPr>
            <a:xfrm>
              <a:off x="11465763" y="2923429"/>
              <a:ext cx="1694618" cy="27699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a:solidFill>
                    <a:srgbClr val="002060"/>
                  </a:solidFill>
                  <a:latin typeface="Gotham Bold"/>
                </a:rPr>
                <a:t>May - June</a:t>
              </a:r>
              <a:endParaRPr lang="ru-RU" sz="1200" b="1">
                <a:solidFill>
                  <a:srgbClr val="002060"/>
                </a:solidFill>
                <a:latin typeface="Gotham Bold"/>
              </a:endParaRPr>
            </a:p>
          </p:txBody>
        </p:sp>
        <p:sp>
          <p:nvSpPr>
            <p:cNvPr id="16" name="Text Placeholder 53">
              <a:extLst>
                <a:ext uri="{FF2B5EF4-FFF2-40B4-BE49-F238E27FC236}">
                  <a16:creationId xmlns:a16="http://schemas.microsoft.com/office/drawing/2014/main" id="{75B2CBC3-D258-4173-A124-4F61E86EBA4D}"/>
                </a:ext>
              </a:extLst>
            </p:cNvPr>
            <p:cNvSpPr txBox="1">
              <a:spLocks/>
            </p:cNvSpPr>
            <p:nvPr/>
          </p:nvSpPr>
          <p:spPr>
            <a:xfrm>
              <a:off x="7096978" y="3323539"/>
              <a:ext cx="1694618" cy="120032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latin typeface="Gotham Bold"/>
                </a:rPr>
                <a:t>PBC review of initial actions; recommendation for revision or approval for constituent review </a:t>
              </a:r>
            </a:p>
          </p:txBody>
        </p:sp>
        <p:sp>
          <p:nvSpPr>
            <p:cNvPr id="17" name="Text Placeholder 56">
              <a:extLst>
                <a:ext uri="{FF2B5EF4-FFF2-40B4-BE49-F238E27FC236}">
                  <a16:creationId xmlns:a16="http://schemas.microsoft.com/office/drawing/2014/main" id="{2796E077-FDFE-4C6F-91C2-A06A093D8B13}"/>
                </a:ext>
              </a:extLst>
            </p:cNvPr>
            <p:cNvSpPr txBox="1">
              <a:spLocks/>
            </p:cNvSpPr>
            <p:nvPr/>
          </p:nvSpPr>
          <p:spPr>
            <a:xfrm>
              <a:off x="6983928" y="2923429"/>
              <a:ext cx="1694618" cy="27699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a:solidFill>
                    <a:srgbClr val="002060"/>
                  </a:solidFill>
                  <a:latin typeface="Gotham Bold"/>
                </a:rPr>
                <a:t>January</a:t>
              </a:r>
              <a:endParaRPr lang="ru-RU" sz="1200" b="1">
                <a:solidFill>
                  <a:srgbClr val="002060"/>
                </a:solidFill>
                <a:latin typeface="Gotham Bold"/>
              </a:endParaRPr>
            </a:p>
          </p:txBody>
        </p:sp>
        <p:sp>
          <p:nvSpPr>
            <p:cNvPr id="18" name="Text Placeholder 53">
              <a:extLst>
                <a:ext uri="{FF2B5EF4-FFF2-40B4-BE49-F238E27FC236}">
                  <a16:creationId xmlns:a16="http://schemas.microsoft.com/office/drawing/2014/main" id="{9CC1EB27-E0D2-4AFF-BA2A-A4D16C83A6E5}"/>
                </a:ext>
              </a:extLst>
            </p:cNvPr>
            <p:cNvSpPr txBox="1">
              <a:spLocks/>
            </p:cNvSpPr>
            <p:nvPr/>
          </p:nvSpPr>
          <p:spPr>
            <a:xfrm>
              <a:off x="4892099" y="3380105"/>
              <a:ext cx="2101846" cy="646331"/>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latin typeface="Gotham Bold"/>
                </a:rPr>
                <a:t>Initial actions sent to Planning and Budget Council (PBC) </a:t>
              </a:r>
            </a:p>
          </p:txBody>
        </p:sp>
        <p:sp>
          <p:nvSpPr>
            <p:cNvPr id="19" name="Text Placeholder 56">
              <a:extLst>
                <a:ext uri="{FF2B5EF4-FFF2-40B4-BE49-F238E27FC236}">
                  <a16:creationId xmlns:a16="http://schemas.microsoft.com/office/drawing/2014/main" id="{1E5CD015-12C9-4CE0-910E-08019CEB04ED}"/>
                </a:ext>
              </a:extLst>
            </p:cNvPr>
            <p:cNvSpPr txBox="1">
              <a:spLocks/>
            </p:cNvSpPr>
            <p:nvPr/>
          </p:nvSpPr>
          <p:spPr>
            <a:xfrm>
              <a:off x="4686200" y="2923429"/>
              <a:ext cx="1694618" cy="27699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a:solidFill>
                    <a:srgbClr val="002060"/>
                  </a:solidFill>
                  <a:latin typeface="Gotham Bold"/>
                </a:rPr>
                <a:t>December</a:t>
              </a:r>
              <a:endParaRPr lang="ru-RU" sz="1200" b="1">
                <a:solidFill>
                  <a:srgbClr val="002060"/>
                </a:solidFill>
                <a:latin typeface="Gotham Bold"/>
              </a:endParaRPr>
            </a:p>
          </p:txBody>
        </p:sp>
        <p:sp>
          <p:nvSpPr>
            <p:cNvPr id="20" name="Text Placeholder 53">
              <a:extLst>
                <a:ext uri="{FF2B5EF4-FFF2-40B4-BE49-F238E27FC236}">
                  <a16:creationId xmlns:a16="http://schemas.microsoft.com/office/drawing/2014/main" id="{3AD080F8-4A78-471F-8307-097467A8F580}"/>
                </a:ext>
              </a:extLst>
            </p:cNvPr>
            <p:cNvSpPr txBox="1">
              <a:spLocks/>
            </p:cNvSpPr>
            <p:nvPr/>
          </p:nvSpPr>
          <p:spPr>
            <a:xfrm>
              <a:off x="2392980" y="3379432"/>
              <a:ext cx="2422707" cy="4616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latin typeface="Gotham Bold"/>
                </a:rPr>
                <a:t>Subgroups develop initial actions </a:t>
              </a:r>
            </a:p>
          </p:txBody>
        </p:sp>
        <p:sp>
          <p:nvSpPr>
            <p:cNvPr id="21" name="Text Placeholder 56">
              <a:extLst>
                <a:ext uri="{FF2B5EF4-FFF2-40B4-BE49-F238E27FC236}">
                  <a16:creationId xmlns:a16="http://schemas.microsoft.com/office/drawing/2014/main" id="{A791FBEB-DF39-4F39-BA41-81696C106383}"/>
                </a:ext>
              </a:extLst>
            </p:cNvPr>
            <p:cNvSpPr txBox="1">
              <a:spLocks/>
            </p:cNvSpPr>
            <p:nvPr/>
          </p:nvSpPr>
          <p:spPr>
            <a:xfrm>
              <a:off x="2396933" y="2926350"/>
              <a:ext cx="1694618" cy="27699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a:solidFill>
                    <a:srgbClr val="002060"/>
                  </a:solidFill>
                  <a:latin typeface="Gotham Bold"/>
                </a:rPr>
                <a:t>November</a:t>
              </a:r>
              <a:endParaRPr lang="ru-RU" sz="1200" b="1">
                <a:solidFill>
                  <a:srgbClr val="002060"/>
                </a:solidFill>
                <a:latin typeface="Gotham Bold"/>
              </a:endParaRPr>
            </a:p>
          </p:txBody>
        </p:sp>
        <p:sp>
          <p:nvSpPr>
            <p:cNvPr id="10" name="Freeform 8">
              <a:extLst>
                <a:ext uri="{FF2B5EF4-FFF2-40B4-BE49-F238E27FC236}">
                  <a16:creationId xmlns:a16="http://schemas.microsoft.com/office/drawing/2014/main" id="{C2468C9C-BADC-483F-EE9B-9D7630D3E561}"/>
                </a:ext>
              </a:extLst>
            </p:cNvPr>
            <p:cNvSpPr>
              <a:spLocks noEditPoints="1"/>
            </p:cNvSpPr>
            <p:nvPr/>
          </p:nvSpPr>
          <p:spPr bwMode="auto">
            <a:xfrm>
              <a:off x="2695830" y="2347661"/>
              <a:ext cx="1694618" cy="867013"/>
            </a:xfrm>
            <a:custGeom>
              <a:avLst/>
              <a:gdLst>
                <a:gd name="T0" fmla="*/ 520 w 520"/>
                <a:gd name="T1" fmla="*/ 255 h 266"/>
                <a:gd name="T2" fmla="*/ 493 w 520"/>
                <a:gd name="T3" fmla="*/ 266 h 266"/>
                <a:gd name="T4" fmla="*/ 520 w 520"/>
                <a:gd name="T5" fmla="*/ 255 h 266"/>
                <a:gd name="T6" fmla="*/ 455 w 520"/>
                <a:gd name="T7" fmla="*/ 228 h 266"/>
                <a:gd name="T8" fmla="*/ 466 w 520"/>
                <a:gd name="T9" fmla="*/ 255 h 266"/>
                <a:gd name="T10" fmla="*/ 455 w 520"/>
                <a:gd name="T11" fmla="*/ 228 h 266"/>
                <a:gd name="T12" fmla="*/ 0 w 520"/>
                <a:gd name="T13" fmla="*/ 160 h 266"/>
                <a:gd name="T14" fmla="*/ 15 w 520"/>
                <a:gd name="T15" fmla="*/ 179 h 266"/>
                <a:gd name="T16" fmla="*/ 0 w 520"/>
                <a:gd name="T17" fmla="*/ 160 h 266"/>
                <a:gd name="T18" fmla="*/ 135 w 520"/>
                <a:gd name="T19" fmla="*/ 0 h 266"/>
                <a:gd name="T20" fmla="*/ 135 w 520"/>
                <a:gd name="T21" fmla="*/ 0 h 266"/>
                <a:gd name="T22" fmla="*/ 124 w 520"/>
                <a:gd name="T23" fmla="*/ 26 h 266"/>
                <a:gd name="T24" fmla="*/ 65 w 520"/>
                <a:gd name="T25" fmla="*/ 86 h 266"/>
                <a:gd name="T26" fmla="*/ 124 w 520"/>
                <a:gd name="T27" fmla="*/ 26 h 266"/>
                <a:gd name="T28" fmla="*/ 135 w 520"/>
                <a:gd name="T2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66">
                  <a:moveTo>
                    <a:pt x="520" y="255"/>
                  </a:moveTo>
                  <a:cubicBezTo>
                    <a:pt x="513" y="262"/>
                    <a:pt x="503" y="266"/>
                    <a:pt x="493" y="266"/>
                  </a:cubicBezTo>
                  <a:cubicBezTo>
                    <a:pt x="503" y="266"/>
                    <a:pt x="513" y="262"/>
                    <a:pt x="520" y="255"/>
                  </a:cubicBezTo>
                  <a:moveTo>
                    <a:pt x="455" y="228"/>
                  </a:moveTo>
                  <a:cubicBezTo>
                    <a:pt x="455" y="238"/>
                    <a:pt x="459" y="247"/>
                    <a:pt x="466" y="255"/>
                  </a:cubicBezTo>
                  <a:cubicBezTo>
                    <a:pt x="459" y="247"/>
                    <a:pt x="455" y="238"/>
                    <a:pt x="455" y="228"/>
                  </a:cubicBezTo>
                  <a:moveTo>
                    <a:pt x="0" y="160"/>
                  </a:moveTo>
                  <a:cubicBezTo>
                    <a:pt x="0" y="169"/>
                    <a:pt x="6" y="177"/>
                    <a:pt x="15" y="179"/>
                  </a:cubicBezTo>
                  <a:cubicBezTo>
                    <a:pt x="6" y="177"/>
                    <a:pt x="0" y="169"/>
                    <a:pt x="0" y="160"/>
                  </a:cubicBezTo>
                  <a:moveTo>
                    <a:pt x="135" y="0"/>
                  </a:moveTo>
                  <a:cubicBezTo>
                    <a:pt x="135" y="0"/>
                    <a:pt x="135" y="0"/>
                    <a:pt x="135" y="0"/>
                  </a:cubicBezTo>
                  <a:cubicBezTo>
                    <a:pt x="135" y="9"/>
                    <a:pt x="131" y="19"/>
                    <a:pt x="124" y="26"/>
                  </a:cubicBezTo>
                  <a:cubicBezTo>
                    <a:pt x="65" y="86"/>
                    <a:pt x="65" y="86"/>
                    <a:pt x="65" y="86"/>
                  </a:cubicBezTo>
                  <a:cubicBezTo>
                    <a:pt x="124" y="26"/>
                    <a:pt x="124" y="26"/>
                    <a:pt x="124" y="26"/>
                  </a:cubicBezTo>
                  <a:cubicBezTo>
                    <a:pt x="131" y="19"/>
                    <a:pt x="135" y="9"/>
                    <a:pt x="135"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200"/>
            </a:p>
          </p:txBody>
        </p:sp>
        <p:sp>
          <p:nvSpPr>
            <p:cNvPr id="24" name="Freeform 7">
              <a:extLst>
                <a:ext uri="{FF2B5EF4-FFF2-40B4-BE49-F238E27FC236}">
                  <a16:creationId xmlns:a16="http://schemas.microsoft.com/office/drawing/2014/main" id="{761314C1-6B84-49CA-BE74-CB28393068A5}"/>
                </a:ext>
              </a:extLst>
            </p:cNvPr>
            <p:cNvSpPr>
              <a:spLocks/>
            </p:cNvSpPr>
            <p:nvPr/>
          </p:nvSpPr>
          <p:spPr bwMode="auto">
            <a:xfrm>
              <a:off x="196711" y="1318820"/>
              <a:ext cx="2499119" cy="1751692"/>
            </a:xfrm>
            <a:custGeom>
              <a:avLst/>
              <a:gdLst>
                <a:gd name="T0" fmla="*/ 752 w 767"/>
                <a:gd name="T1" fmla="*/ 244 h 537"/>
                <a:gd name="T2" fmla="*/ 528 w 767"/>
                <a:gd name="T3" fmla="*/ 17 h 537"/>
                <a:gd name="T4" fmla="*/ 475 w 767"/>
                <a:gd name="T5" fmla="*/ 14 h 537"/>
                <a:gd name="T6" fmla="*/ 473 w 767"/>
                <a:gd name="T7" fmla="*/ 69 h 537"/>
                <a:gd name="T8" fmla="*/ 494 w 767"/>
                <a:gd name="T9" fmla="*/ 91 h 537"/>
                <a:gd name="T10" fmla="*/ 26 w 767"/>
                <a:gd name="T11" fmla="*/ 91 h 537"/>
                <a:gd name="T12" fmla="*/ 13 w 767"/>
                <a:gd name="T13" fmla="*/ 124 h 537"/>
                <a:gd name="T14" fmla="*/ 131 w 767"/>
                <a:gd name="T15" fmla="*/ 244 h 537"/>
                <a:gd name="T16" fmla="*/ 131 w 767"/>
                <a:gd name="T17" fmla="*/ 297 h 537"/>
                <a:gd name="T18" fmla="*/ 13 w 767"/>
                <a:gd name="T19" fmla="*/ 417 h 537"/>
                <a:gd name="T20" fmla="*/ 26 w 767"/>
                <a:gd name="T21" fmla="*/ 451 h 537"/>
                <a:gd name="T22" fmla="*/ 494 w 767"/>
                <a:gd name="T23" fmla="*/ 451 h 537"/>
                <a:gd name="T24" fmla="*/ 474 w 767"/>
                <a:gd name="T25" fmla="*/ 471 h 537"/>
                <a:gd name="T26" fmla="*/ 473 w 767"/>
                <a:gd name="T27" fmla="*/ 526 h 537"/>
                <a:gd name="T28" fmla="*/ 500 w 767"/>
                <a:gd name="T29" fmla="*/ 537 h 537"/>
                <a:gd name="T30" fmla="*/ 527 w 767"/>
                <a:gd name="T31" fmla="*/ 526 h 537"/>
                <a:gd name="T32" fmla="*/ 752 w 767"/>
                <a:gd name="T33" fmla="*/ 297 h 537"/>
                <a:gd name="T34" fmla="*/ 752 w 767"/>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7" h="537">
                  <a:moveTo>
                    <a:pt x="752" y="244"/>
                  </a:moveTo>
                  <a:cubicBezTo>
                    <a:pt x="528" y="17"/>
                    <a:pt x="528" y="17"/>
                    <a:pt x="528" y="17"/>
                  </a:cubicBezTo>
                  <a:cubicBezTo>
                    <a:pt x="514" y="2"/>
                    <a:pt x="490" y="0"/>
                    <a:pt x="475" y="14"/>
                  </a:cubicBezTo>
                  <a:cubicBezTo>
                    <a:pt x="458" y="28"/>
                    <a:pt x="458" y="54"/>
                    <a:pt x="473" y="69"/>
                  </a:cubicBezTo>
                  <a:cubicBezTo>
                    <a:pt x="494" y="91"/>
                    <a:pt x="494" y="91"/>
                    <a:pt x="494" y="91"/>
                  </a:cubicBezTo>
                  <a:cubicBezTo>
                    <a:pt x="26" y="91"/>
                    <a:pt x="26" y="91"/>
                    <a:pt x="26" y="91"/>
                  </a:cubicBezTo>
                  <a:cubicBezTo>
                    <a:pt x="9" y="91"/>
                    <a:pt x="0" y="112"/>
                    <a:pt x="13" y="124"/>
                  </a:cubicBezTo>
                  <a:cubicBezTo>
                    <a:pt x="131" y="244"/>
                    <a:pt x="131" y="244"/>
                    <a:pt x="131" y="244"/>
                  </a:cubicBezTo>
                  <a:cubicBezTo>
                    <a:pt x="145" y="259"/>
                    <a:pt x="145" y="283"/>
                    <a:pt x="131" y="297"/>
                  </a:cubicBezTo>
                  <a:cubicBezTo>
                    <a:pt x="13" y="417"/>
                    <a:pt x="13" y="417"/>
                    <a:pt x="13" y="417"/>
                  </a:cubicBezTo>
                  <a:cubicBezTo>
                    <a:pt x="0" y="430"/>
                    <a:pt x="9" y="451"/>
                    <a:pt x="26" y="451"/>
                  </a:cubicBezTo>
                  <a:cubicBezTo>
                    <a:pt x="494" y="451"/>
                    <a:pt x="494" y="451"/>
                    <a:pt x="494" y="451"/>
                  </a:cubicBezTo>
                  <a:cubicBezTo>
                    <a:pt x="474" y="471"/>
                    <a:pt x="474" y="471"/>
                    <a:pt x="474" y="471"/>
                  </a:cubicBezTo>
                  <a:cubicBezTo>
                    <a:pt x="459" y="486"/>
                    <a:pt x="458" y="512"/>
                    <a:pt x="473" y="526"/>
                  </a:cubicBezTo>
                  <a:cubicBezTo>
                    <a:pt x="481" y="533"/>
                    <a:pt x="490" y="537"/>
                    <a:pt x="500" y="537"/>
                  </a:cubicBezTo>
                  <a:cubicBezTo>
                    <a:pt x="510" y="537"/>
                    <a:pt x="520" y="533"/>
                    <a:pt x="527" y="526"/>
                  </a:cubicBezTo>
                  <a:cubicBezTo>
                    <a:pt x="752" y="297"/>
                    <a:pt x="752" y="297"/>
                    <a:pt x="752" y="297"/>
                  </a:cubicBezTo>
                  <a:cubicBezTo>
                    <a:pt x="767" y="283"/>
                    <a:pt x="767" y="259"/>
                    <a:pt x="752" y="244"/>
                  </a:cubicBezTo>
                </a:path>
              </a:pathLst>
            </a:custGeom>
            <a:solidFill>
              <a:srgbClr val="002060"/>
            </a:solidFill>
            <a:ln w="9525">
              <a:solidFill>
                <a:srgbClr val="000000"/>
              </a:solidFill>
              <a:round/>
              <a:headEnd/>
              <a:tailEnd/>
            </a:ln>
            <a:effectLst/>
          </p:spPr>
          <p:txBody>
            <a:bodyPr vert="horz" wrap="square" lIns="91440" tIns="45720" rIns="91440" bIns="45720" numCol="1" anchor="t" anchorCtr="0" compatLnSpc="1">
              <a:prstTxWarp prst="textNoShape">
                <a:avLst/>
              </a:prstTxWarp>
              <a:noAutofit/>
            </a:bodyPr>
            <a:lstStyle/>
            <a:p>
              <a:endParaRPr lang="ru-RU" sz="1200">
                <a:solidFill>
                  <a:srgbClr val="002060"/>
                </a:solidFill>
              </a:endParaRPr>
            </a:p>
          </p:txBody>
        </p:sp>
        <p:sp>
          <p:nvSpPr>
            <p:cNvPr id="26" name="Text Placeholder 56">
              <a:extLst>
                <a:ext uri="{FF2B5EF4-FFF2-40B4-BE49-F238E27FC236}">
                  <a16:creationId xmlns:a16="http://schemas.microsoft.com/office/drawing/2014/main" id="{D7A21186-FFCA-4864-AAB5-28D0DD1B638E}"/>
                </a:ext>
              </a:extLst>
            </p:cNvPr>
            <p:cNvSpPr txBox="1">
              <a:spLocks/>
            </p:cNvSpPr>
            <p:nvPr/>
          </p:nvSpPr>
          <p:spPr>
            <a:xfrm>
              <a:off x="214239" y="2926987"/>
              <a:ext cx="1694618" cy="27699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a:solidFill>
                    <a:srgbClr val="002060"/>
                  </a:solidFill>
                  <a:latin typeface="Gotham Bold"/>
                </a:rPr>
                <a:t>October</a:t>
              </a:r>
              <a:endParaRPr lang="ru-RU" sz="1200" b="1">
                <a:solidFill>
                  <a:srgbClr val="002060"/>
                </a:solidFill>
                <a:latin typeface="Gotham Bold"/>
              </a:endParaRPr>
            </a:p>
          </p:txBody>
        </p:sp>
        <p:sp>
          <p:nvSpPr>
            <p:cNvPr id="27" name="Text Placeholder 53">
              <a:extLst>
                <a:ext uri="{FF2B5EF4-FFF2-40B4-BE49-F238E27FC236}">
                  <a16:creationId xmlns:a16="http://schemas.microsoft.com/office/drawing/2014/main" id="{8820A3A8-0E6A-454E-9A39-CB0AF4BF1B20}"/>
                </a:ext>
              </a:extLst>
            </p:cNvPr>
            <p:cNvSpPr txBox="1">
              <a:spLocks/>
            </p:cNvSpPr>
            <p:nvPr/>
          </p:nvSpPr>
          <p:spPr>
            <a:xfrm>
              <a:off x="229441" y="3379432"/>
              <a:ext cx="2122201" cy="1754326"/>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a:latin typeface="Gotham Bold"/>
                </a:rPr>
                <a:t>Actions Workgroup subgroups review Environmental Scan, Indicators of Effective Outcomes, and Guiding Principles for Planning.</a:t>
              </a:r>
            </a:p>
            <a:p>
              <a:pPr marL="0" indent="0">
                <a:lnSpc>
                  <a:spcPct val="100000"/>
                </a:lnSpc>
                <a:spcBef>
                  <a:spcPts val="0"/>
                </a:spcBef>
                <a:buNone/>
              </a:pPr>
              <a:endParaRPr lang="en-US" sz="1200">
                <a:latin typeface="Gotham Bold"/>
              </a:endParaRPr>
            </a:p>
            <a:p>
              <a:pPr marL="0" indent="0">
                <a:lnSpc>
                  <a:spcPct val="100000"/>
                </a:lnSpc>
                <a:spcBef>
                  <a:spcPts val="0"/>
                </a:spcBef>
                <a:buNone/>
              </a:pPr>
              <a:r>
                <a:rPr lang="en-US" sz="1200">
                  <a:latin typeface="Gotham Bold"/>
                </a:rPr>
                <a:t>Opportunity for structured input from all.</a:t>
              </a:r>
              <a:endParaRPr lang="en-US"/>
            </a:p>
          </p:txBody>
        </p:sp>
        <p:sp>
          <p:nvSpPr>
            <p:cNvPr id="28" name="Freeform 16">
              <a:extLst>
                <a:ext uri="{FF2B5EF4-FFF2-40B4-BE49-F238E27FC236}">
                  <a16:creationId xmlns:a16="http://schemas.microsoft.com/office/drawing/2014/main" id="{4D4EE944-CE9E-44ED-8734-091492213FC0}"/>
                </a:ext>
              </a:extLst>
            </p:cNvPr>
            <p:cNvSpPr>
              <a:spLocks/>
            </p:cNvSpPr>
            <p:nvPr/>
          </p:nvSpPr>
          <p:spPr bwMode="auto">
            <a:xfrm>
              <a:off x="11655336" y="1314821"/>
              <a:ext cx="2499119" cy="1751692"/>
            </a:xfrm>
            <a:custGeom>
              <a:avLst/>
              <a:gdLst>
                <a:gd name="T0" fmla="*/ 752 w 767"/>
                <a:gd name="T1" fmla="*/ 244 h 537"/>
                <a:gd name="T2" fmla="*/ 528 w 767"/>
                <a:gd name="T3" fmla="*/ 17 h 537"/>
                <a:gd name="T4" fmla="*/ 475 w 767"/>
                <a:gd name="T5" fmla="*/ 14 h 537"/>
                <a:gd name="T6" fmla="*/ 473 w 767"/>
                <a:gd name="T7" fmla="*/ 69 h 537"/>
                <a:gd name="T8" fmla="*/ 494 w 767"/>
                <a:gd name="T9" fmla="*/ 91 h 537"/>
                <a:gd name="T10" fmla="*/ 26 w 767"/>
                <a:gd name="T11" fmla="*/ 91 h 537"/>
                <a:gd name="T12" fmla="*/ 13 w 767"/>
                <a:gd name="T13" fmla="*/ 124 h 537"/>
                <a:gd name="T14" fmla="*/ 131 w 767"/>
                <a:gd name="T15" fmla="*/ 244 h 537"/>
                <a:gd name="T16" fmla="*/ 131 w 767"/>
                <a:gd name="T17" fmla="*/ 297 h 537"/>
                <a:gd name="T18" fmla="*/ 13 w 767"/>
                <a:gd name="T19" fmla="*/ 417 h 537"/>
                <a:gd name="T20" fmla="*/ 26 w 767"/>
                <a:gd name="T21" fmla="*/ 451 h 537"/>
                <a:gd name="T22" fmla="*/ 494 w 767"/>
                <a:gd name="T23" fmla="*/ 451 h 537"/>
                <a:gd name="T24" fmla="*/ 474 w 767"/>
                <a:gd name="T25" fmla="*/ 471 h 537"/>
                <a:gd name="T26" fmla="*/ 473 w 767"/>
                <a:gd name="T27" fmla="*/ 526 h 537"/>
                <a:gd name="T28" fmla="*/ 500 w 767"/>
                <a:gd name="T29" fmla="*/ 537 h 537"/>
                <a:gd name="T30" fmla="*/ 527 w 767"/>
                <a:gd name="T31" fmla="*/ 526 h 537"/>
                <a:gd name="T32" fmla="*/ 752 w 767"/>
                <a:gd name="T33" fmla="*/ 297 h 537"/>
                <a:gd name="T34" fmla="*/ 752 w 767"/>
                <a:gd name="T35" fmla="*/ 24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7" h="537">
                  <a:moveTo>
                    <a:pt x="752" y="244"/>
                  </a:moveTo>
                  <a:cubicBezTo>
                    <a:pt x="528" y="17"/>
                    <a:pt x="528" y="17"/>
                    <a:pt x="528" y="17"/>
                  </a:cubicBezTo>
                  <a:cubicBezTo>
                    <a:pt x="514" y="2"/>
                    <a:pt x="490" y="0"/>
                    <a:pt x="475" y="14"/>
                  </a:cubicBezTo>
                  <a:cubicBezTo>
                    <a:pt x="458" y="28"/>
                    <a:pt x="458" y="54"/>
                    <a:pt x="473" y="69"/>
                  </a:cubicBezTo>
                  <a:cubicBezTo>
                    <a:pt x="494" y="91"/>
                    <a:pt x="494" y="91"/>
                    <a:pt x="494" y="91"/>
                  </a:cubicBezTo>
                  <a:cubicBezTo>
                    <a:pt x="26" y="91"/>
                    <a:pt x="26" y="91"/>
                    <a:pt x="26" y="91"/>
                  </a:cubicBezTo>
                  <a:cubicBezTo>
                    <a:pt x="9" y="91"/>
                    <a:pt x="0" y="112"/>
                    <a:pt x="13" y="124"/>
                  </a:cubicBezTo>
                  <a:cubicBezTo>
                    <a:pt x="131" y="244"/>
                    <a:pt x="131" y="244"/>
                    <a:pt x="131" y="244"/>
                  </a:cubicBezTo>
                  <a:cubicBezTo>
                    <a:pt x="145" y="259"/>
                    <a:pt x="145" y="283"/>
                    <a:pt x="131" y="297"/>
                  </a:cubicBezTo>
                  <a:cubicBezTo>
                    <a:pt x="13" y="417"/>
                    <a:pt x="13" y="417"/>
                    <a:pt x="13" y="417"/>
                  </a:cubicBezTo>
                  <a:cubicBezTo>
                    <a:pt x="0" y="430"/>
                    <a:pt x="9" y="451"/>
                    <a:pt x="26" y="451"/>
                  </a:cubicBezTo>
                  <a:cubicBezTo>
                    <a:pt x="494" y="451"/>
                    <a:pt x="494" y="451"/>
                    <a:pt x="494" y="451"/>
                  </a:cubicBezTo>
                  <a:cubicBezTo>
                    <a:pt x="474" y="471"/>
                    <a:pt x="474" y="471"/>
                    <a:pt x="474" y="471"/>
                  </a:cubicBezTo>
                  <a:cubicBezTo>
                    <a:pt x="459" y="486"/>
                    <a:pt x="458" y="512"/>
                    <a:pt x="473" y="526"/>
                  </a:cubicBezTo>
                  <a:cubicBezTo>
                    <a:pt x="481" y="533"/>
                    <a:pt x="490" y="537"/>
                    <a:pt x="500" y="537"/>
                  </a:cubicBezTo>
                  <a:cubicBezTo>
                    <a:pt x="510" y="537"/>
                    <a:pt x="520" y="533"/>
                    <a:pt x="527" y="526"/>
                  </a:cubicBezTo>
                  <a:cubicBezTo>
                    <a:pt x="752" y="297"/>
                    <a:pt x="752" y="297"/>
                    <a:pt x="752" y="297"/>
                  </a:cubicBezTo>
                  <a:cubicBezTo>
                    <a:pt x="767" y="283"/>
                    <a:pt x="767" y="259"/>
                    <a:pt x="752" y="244"/>
                  </a:cubicBezTo>
                </a:path>
              </a:pathLst>
            </a:custGeom>
            <a:solidFill>
              <a:srgbClr val="002060"/>
            </a:solidFill>
            <a:ln>
              <a:solidFill>
                <a:srgbClr val="000000"/>
              </a:solidFill>
            </a:ln>
            <a:effectLst/>
          </p:spPr>
          <p:txBody>
            <a:bodyPr vert="horz" wrap="square" lIns="91440" tIns="45720" rIns="91440" bIns="45720" numCol="1" anchor="t" anchorCtr="0" compatLnSpc="1">
              <a:prstTxWarp prst="textNoShape">
                <a:avLst/>
              </a:prstTxWarp>
              <a:noAutofit/>
            </a:bodyPr>
            <a:lstStyle/>
            <a:p>
              <a:endParaRPr lang="ru-RU" sz="1200">
                <a:solidFill>
                  <a:srgbClr val="AB1A2D"/>
                </a:solidFill>
              </a:endParaRPr>
            </a:p>
          </p:txBody>
        </p:sp>
        <p:sp>
          <p:nvSpPr>
            <p:cNvPr id="29" name="Text Placeholder 56">
              <a:extLst>
                <a:ext uri="{FF2B5EF4-FFF2-40B4-BE49-F238E27FC236}">
                  <a16:creationId xmlns:a16="http://schemas.microsoft.com/office/drawing/2014/main" id="{42E6E7E2-B7DE-4561-B928-903268E48947}"/>
                </a:ext>
              </a:extLst>
            </p:cNvPr>
            <p:cNvSpPr txBox="1">
              <a:spLocks/>
            </p:cNvSpPr>
            <p:nvPr/>
          </p:nvSpPr>
          <p:spPr>
            <a:xfrm>
              <a:off x="9224846" y="2923429"/>
              <a:ext cx="1694618" cy="27699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a:solidFill>
                    <a:srgbClr val="002060"/>
                  </a:solidFill>
                  <a:latin typeface="Gotham Bold"/>
                </a:rPr>
                <a:t>February – April</a:t>
              </a:r>
              <a:endParaRPr lang="ru-RU" sz="1200" b="1">
                <a:solidFill>
                  <a:srgbClr val="002060"/>
                </a:solidFill>
                <a:latin typeface="Gotham Bold"/>
              </a:endParaRPr>
            </a:p>
          </p:txBody>
        </p:sp>
        <p:sp>
          <p:nvSpPr>
            <p:cNvPr id="30" name="Text Placeholder 53">
              <a:extLst>
                <a:ext uri="{FF2B5EF4-FFF2-40B4-BE49-F238E27FC236}">
                  <a16:creationId xmlns:a16="http://schemas.microsoft.com/office/drawing/2014/main" id="{AB4C2C8C-8476-45A5-98FF-ECA1C962893C}"/>
                </a:ext>
              </a:extLst>
            </p:cNvPr>
            <p:cNvSpPr txBox="1">
              <a:spLocks/>
            </p:cNvSpPr>
            <p:nvPr/>
          </p:nvSpPr>
          <p:spPr>
            <a:xfrm>
              <a:off x="9381555" y="3323539"/>
              <a:ext cx="1694619" cy="1882567"/>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latin typeface="Gotham Bold"/>
                </a:rPr>
                <a:t>Constituency review Support or identify areas for revision.</a:t>
              </a:r>
            </a:p>
            <a:p>
              <a:pPr marL="0" indent="0">
                <a:lnSpc>
                  <a:spcPct val="100000"/>
                </a:lnSpc>
                <a:buNone/>
              </a:pPr>
              <a:r>
                <a:rPr lang="en-US" sz="1200">
                  <a:latin typeface="Gotham Bold"/>
                </a:rPr>
                <a:t>Workgroups review constituent feedback. Refine actions if needed and send final actions to PBC </a:t>
              </a:r>
            </a:p>
          </p:txBody>
        </p:sp>
        <p:sp>
          <p:nvSpPr>
            <p:cNvPr id="11" name="TextBox 10">
              <a:extLst>
                <a:ext uri="{FF2B5EF4-FFF2-40B4-BE49-F238E27FC236}">
                  <a16:creationId xmlns:a16="http://schemas.microsoft.com/office/drawing/2014/main" id="{A25E0A4C-6BD7-466E-97DC-18401C9C8D41}"/>
                </a:ext>
              </a:extLst>
            </p:cNvPr>
            <p:cNvSpPr txBox="1"/>
            <p:nvPr/>
          </p:nvSpPr>
          <p:spPr>
            <a:xfrm>
              <a:off x="492665" y="2011834"/>
              <a:ext cx="2013833" cy="461665"/>
            </a:xfrm>
            <a:prstGeom prst="rect">
              <a:avLst/>
            </a:prstGeom>
            <a:noFill/>
          </p:spPr>
          <p:txBody>
            <a:bodyPr wrap="square" rtlCol="0">
              <a:spAutoFit/>
            </a:bodyPr>
            <a:lstStyle/>
            <a:p>
              <a:pPr algn="ctr"/>
              <a:r>
                <a:rPr lang="en-US" sz="1200">
                  <a:solidFill>
                    <a:schemeClr val="bg1"/>
                  </a:solidFill>
                </a:rPr>
                <a:t>Strategic Plan: Actions Workgroup</a:t>
              </a:r>
            </a:p>
          </p:txBody>
        </p:sp>
        <p:sp>
          <p:nvSpPr>
            <p:cNvPr id="31" name="TextBox 30">
              <a:extLst>
                <a:ext uri="{FF2B5EF4-FFF2-40B4-BE49-F238E27FC236}">
                  <a16:creationId xmlns:a16="http://schemas.microsoft.com/office/drawing/2014/main" id="{1E3A901C-F59D-46CA-86A6-73FD679882AE}"/>
                </a:ext>
              </a:extLst>
            </p:cNvPr>
            <p:cNvSpPr txBox="1"/>
            <p:nvPr/>
          </p:nvSpPr>
          <p:spPr>
            <a:xfrm>
              <a:off x="7333124" y="2020434"/>
              <a:ext cx="2013833" cy="461665"/>
            </a:xfrm>
            <a:prstGeom prst="rect">
              <a:avLst/>
            </a:prstGeom>
            <a:noFill/>
          </p:spPr>
          <p:txBody>
            <a:bodyPr wrap="square" rtlCol="0">
              <a:spAutoFit/>
            </a:bodyPr>
            <a:lstStyle/>
            <a:p>
              <a:pPr algn="ctr"/>
              <a:r>
                <a:rPr lang="en-US" sz="1200">
                  <a:solidFill>
                    <a:schemeClr val="bg1"/>
                  </a:solidFill>
                </a:rPr>
                <a:t>Planning and Budget Council</a:t>
              </a:r>
            </a:p>
          </p:txBody>
        </p:sp>
        <p:sp>
          <p:nvSpPr>
            <p:cNvPr id="32" name="TextBox 31">
              <a:extLst>
                <a:ext uri="{FF2B5EF4-FFF2-40B4-BE49-F238E27FC236}">
                  <a16:creationId xmlns:a16="http://schemas.microsoft.com/office/drawing/2014/main" id="{93F2A4AA-7D00-45CA-AD7D-9BDAB1541830}"/>
                </a:ext>
              </a:extLst>
            </p:cNvPr>
            <p:cNvSpPr txBox="1"/>
            <p:nvPr/>
          </p:nvSpPr>
          <p:spPr>
            <a:xfrm>
              <a:off x="2857628" y="2012974"/>
              <a:ext cx="2013833" cy="461665"/>
            </a:xfrm>
            <a:prstGeom prst="rect">
              <a:avLst/>
            </a:prstGeom>
            <a:noFill/>
          </p:spPr>
          <p:txBody>
            <a:bodyPr wrap="square" rtlCol="0">
              <a:spAutoFit/>
            </a:bodyPr>
            <a:lstStyle/>
            <a:p>
              <a:pPr algn="ctr"/>
              <a:r>
                <a:rPr lang="en-US" sz="1200">
                  <a:solidFill>
                    <a:schemeClr val="bg1"/>
                  </a:solidFill>
                </a:rPr>
                <a:t>Strategic Plan: Actions Workgroup</a:t>
              </a:r>
            </a:p>
          </p:txBody>
        </p:sp>
        <p:sp>
          <p:nvSpPr>
            <p:cNvPr id="33" name="TextBox 32">
              <a:extLst>
                <a:ext uri="{FF2B5EF4-FFF2-40B4-BE49-F238E27FC236}">
                  <a16:creationId xmlns:a16="http://schemas.microsoft.com/office/drawing/2014/main" id="{F30B1E43-3A4B-4480-8415-0A551602C5F5}"/>
                </a:ext>
              </a:extLst>
            </p:cNvPr>
            <p:cNvSpPr txBox="1"/>
            <p:nvPr/>
          </p:nvSpPr>
          <p:spPr>
            <a:xfrm>
              <a:off x="5105322" y="2010326"/>
              <a:ext cx="2013833" cy="461665"/>
            </a:xfrm>
            <a:prstGeom prst="rect">
              <a:avLst/>
            </a:prstGeom>
            <a:noFill/>
          </p:spPr>
          <p:txBody>
            <a:bodyPr wrap="square" rtlCol="0">
              <a:spAutoFit/>
            </a:bodyPr>
            <a:lstStyle/>
            <a:p>
              <a:pPr algn="ctr"/>
              <a:r>
                <a:rPr lang="en-US" sz="1200">
                  <a:solidFill>
                    <a:schemeClr val="bg1"/>
                  </a:solidFill>
                </a:rPr>
                <a:t>Strategic Plan: Actions Workgroup</a:t>
              </a:r>
            </a:p>
          </p:txBody>
        </p:sp>
        <p:sp>
          <p:nvSpPr>
            <p:cNvPr id="35" name="TextBox 34">
              <a:extLst>
                <a:ext uri="{FF2B5EF4-FFF2-40B4-BE49-F238E27FC236}">
                  <a16:creationId xmlns:a16="http://schemas.microsoft.com/office/drawing/2014/main" id="{D63ACFBE-1692-4535-B260-661A920C001A}"/>
                </a:ext>
              </a:extLst>
            </p:cNvPr>
            <p:cNvSpPr txBox="1"/>
            <p:nvPr/>
          </p:nvSpPr>
          <p:spPr>
            <a:xfrm>
              <a:off x="9626415" y="2073583"/>
              <a:ext cx="2013833" cy="276999"/>
            </a:xfrm>
            <a:prstGeom prst="rect">
              <a:avLst/>
            </a:prstGeom>
            <a:noFill/>
          </p:spPr>
          <p:txBody>
            <a:bodyPr wrap="square" rtlCol="0">
              <a:spAutoFit/>
            </a:bodyPr>
            <a:lstStyle/>
            <a:p>
              <a:pPr algn="ctr"/>
              <a:r>
                <a:rPr lang="en-US" sz="1200">
                  <a:solidFill>
                    <a:schemeClr val="bg1"/>
                  </a:solidFill>
                </a:rPr>
                <a:t>Constituency Review </a:t>
              </a:r>
            </a:p>
          </p:txBody>
        </p:sp>
        <p:sp>
          <p:nvSpPr>
            <p:cNvPr id="36" name="TextBox 35">
              <a:extLst>
                <a:ext uri="{FF2B5EF4-FFF2-40B4-BE49-F238E27FC236}">
                  <a16:creationId xmlns:a16="http://schemas.microsoft.com/office/drawing/2014/main" id="{6F00434D-FA15-41AA-AEAF-775B61DFC178}"/>
                </a:ext>
              </a:extLst>
            </p:cNvPr>
            <p:cNvSpPr txBox="1"/>
            <p:nvPr/>
          </p:nvSpPr>
          <p:spPr>
            <a:xfrm>
              <a:off x="11978825" y="2019166"/>
              <a:ext cx="2013833" cy="461665"/>
            </a:xfrm>
            <a:prstGeom prst="rect">
              <a:avLst/>
            </a:prstGeom>
            <a:noFill/>
          </p:spPr>
          <p:txBody>
            <a:bodyPr wrap="square" rtlCol="0">
              <a:spAutoFit/>
            </a:bodyPr>
            <a:lstStyle/>
            <a:p>
              <a:pPr algn="ctr"/>
              <a:r>
                <a:rPr lang="en-US" sz="1200">
                  <a:solidFill>
                    <a:schemeClr val="bg1"/>
                  </a:solidFill>
                </a:rPr>
                <a:t>Strategic Plan: Actions Workgroup</a:t>
              </a:r>
            </a:p>
          </p:txBody>
        </p:sp>
      </p:grpSp>
      <p:sp>
        <p:nvSpPr>
          <p:cNvPr id="37" name="Title Placeholder 1">
            <a:extLst>
              <a:ext uri="{FF2B5EF4-FFF2-40B4-BE49-F238E27FC236}">
                <a16:creationId xmlns:a16="http://schemas.microsoft.com/office/drawing/2014/main" id="{6F57F57A-F67E-48F1-BDC6-891B1FB1A669}"/>
              </a:ext>
            </a:extLst>
          </p:cNvPr>
          <p:cNvSpPr txBox="1">
            <a:spLocks/>
          </p:cNvSpPr>
          <p:nvPr/>
        </p:nvSpPr>
        <p:spPr>
          <a:xfrm>
            <a:off x="0" y="-49659"/>
            <a:ext cx="1215096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bg1"/>
                </a:solidFill>
                <a:latin typeface="Gotham Bold" pitchFamily="50" charset="0"/>
                <a:ea typeface="+mj-ea"/>
                <a:cs typeface="Gotham Bold" pitchFamily="50" charset="0"/>
              </a:defRPr>
            </a:lvl1pPr>
          </a:lstStyle>
          <a:p>
            <a:pPr algn="l">
              <a:defRPr/>
            </a:pPr>
            <a:r>
              <a:rPr lang="da-DK" sz="4000" b="1">
                <a:latin typeface="Gotham Bold"/>
              </a:rPr>
              <a:t>Action Steps: Timeline </a:t>
            </a:r>
            <a:r>
              <a:rPr lang="da-DK" sz="2800" b="1">
                <a:latin typeface="Gotham Bold"/>
              </a:rPr>
              <a:t>(2024-2025 Academic Year)</a:t>
            </a:r>
            <a:endParaRPr lang="en-US" sz="2800" b="1"/>
          </a:p>
        </p:txBody>
      </p:sp>
    </p:spTree>
    <p:extLst>
      <p:ext uri="{BB962C8B-B14F-4D97-AF65-F5344CB8AC3E}">
        <p14:creationId xmlns:p14="http://schemas.microsoft.com/office/powerpoint/2010/main" val="100239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62AA-6D2C-5257-8706-6A3E826F24D1}"/>
              </a:ext>
            </a:extLst>
          </p:cNvPr>
          <p:cNvSpPr>
            <a:spLocks noGrp="1"/>
          </p:cNvSpPr>
          <p:nvPr>
            <p:ph type="title"/>
          </p:nvPr>
        </p:nvSpPr>
        <p:spPr>
          <a:xfrm>
            <a:off x="809172" y="39"/>
            <a:ext cx="10515600" cy="1711152"/>
          </a:xfrm>
        </p:spPr>
        <p:txBody>
          <a:bodyPr/>
          <a:lstStyle/>
          <a:p>
            <a:r>
              <a:rPr lang="en-US">
                <a:latin typeface="Gotham Bold"/>
              </a:rPr>
              <a:t>Board of Trustees Engagement </a:t>
            </a:r>
            <a:endParaRPr lang="en-US"/>
          </a:p>
        </p:txBody>
      </p:sp>
      <p:sp>
        <p:nvSpPr>
          <p:cNvPr id="3" name="TextBox 2">
            <a:extLst>
              <a:ext uri="{FF2B5EF4-FFF2-40B4-BE49-F238E27FC236}">
                <a16:creationId xmlns:a16="http://schemas.microsoft.com/office/drawing/2014/main" id="{6A4CEEA0-DD7E-A7E4-A25F-80E534EBF045}"/>
              </a:ext>
            </a:extLst>
          </p:cNvPr>
          <p:cNvSpPr txBox="1"/>
          <p:nvPr/>
        </p:nvSpPr>
        <p:spPr>
          <a:xfrm>
            <a:off x="568637" y="1154241"/>
            <a:ext cx="1099666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b="1" dirty="0">
                <a:solidFill>
                  <a:srgbClr val="333333"/>
                </a:solidFill>
                <a:latin typeface="Gotham Bold"/>
                <a:ea typeface="Calibri"/>
                <a:cs typeface="Segoe UI"/>
              </a:rPr>
              <a:t>Board of Trustees Actions to Date:</a:t>
            </a:r>
            <a:endParaRPr lang="en-US" b="1" dirty="0">
              <a:solidFill>
                <a:srgbClr val="000000"/>
              </a:solidFill>
              <a:latin typeface="Calibri" panose="020F0502020204030204"/>
              <a:ea typeface="Calibri"/>
              <a:cs typeface="Calibri" panose="020F0502020204030204"/>
            </a:endParaRPr>
          </a:p>
          <a:p>
            <a:pPr marL="914400" lvl="1" indent="-457200">
              <a:buAutoNum type="alphaLcPeriod"/>
            </a:pPr>
            <a:r>
              <a:rPr lang="en-US" sz="2000" dirty="0">
                <a:solidFill>
                  <a:srgbClr val="333333"/>
                </a:solidFill>
                <a:latin typeface="Gotham Bold"/>
                <a:ea typeface="Calibri"/>
                <a:cs typeface="Segoe UI"/>
              </a:rPr>
              <a:t>Approval of</a:t>
            </a:r>
            <a:r>
              <a:rPr lang="en-US" sz="2000" dirty="0">
                <a:solidFill>
                  <a:srgbClr val="333333"/>
                </a:solidFill>
                <a:latin typeface="Gotham Bold"/>
                <a:cs typeface="Segoe UI"/>
              </a:rPr>
              <a:t> BP 1200 District Mission, Vision and Values </a:t>
            </a:r>
            <a:r>
              <a:rPr lang="en-US" sz="2000" dirty="0">
                <a:solidFill>
                  <a:srgbClr val="333333"/>
                </a:solidFill>
                <a:latin typeface="Gotham Bold"/>
                <a:ea typeface="Calibri"/>
                <a:cs typeface="Segoe UI"/>
              </a:rPr>
              <a:t>(11.8.2022)</a:t>
            </a:r>
            <a:endParaRPr lang="en-US" dirty="0">
              <a:solidFill>
                <a:srgbClr val="000000"/>
              </a:solidFill>
              <a:latin typeface="Calibri" panose="020F0502020204030204"/>
              <a:ea typeface="Calibri"/>
              <a:cs typeface="Calibri" panose="020F0502020204030204"/>
            </a:endParaRPr>
          </a:p>
          <a:p>
            <a:pPr marL="914400" lvl="1" indent="-457200">
              <a:buAutoNum type="alphaLcPeriod"/>
            </a:pPr>
            <a:r>
              <a:rPr lang="en-US" sz="2000" dirty="0">
                <a:solidFill>
                  <a:srgbClr val="333333"/>
                </a:solidFill>
                <a:latin typeface="Gotham Bold"/>
                <a:ea typeface="Calibri"/>
                <a:cs typeface="Segoe UI"/>
              </a:rPr>
              <a:t>Presentation on Initiatives (6.13.2023)</a:t>
            </a:r>
          </a:p>
          <a:p>
            <a:pPr marL="914400" lvl="1" indent="-457200">
              <a:buAutoNum type="alphaLcPeriod"/>
            </a:pPr>
            <a:r>
              <a:rPr lang="en-US" sz="2000" dirty="0">
                <a:solidFill>
                  <a:srgbClr val="333333"/>
                </a:solidFill>
                <a:latin typeface="Gotham Bold"/>
                <a:ea typeface="Calibri"/>
                <a:cs typeface="Segoe UI"/>
              </a:rPr>
              <a:t>Presentation on Strategic Plan Goals and Objectives (6.13.2023)</a:t>
            </a:r>
          </a:p>
          <a:p>
            <a:pPr marL="914400" lvl="1" indent="-457200">
              <a:buAutoNum type="alphaLcPeriod"/>
            </a:pPr>
            <a:r>
              <a:rPr lang="en-US" sz="2000" dirty="0">
                <a:solidFill>
                  <a:srgbClr val="333333"/>
                </a:solidFill>
                <a:latin typeface="Gotham Bold"/>
                <a:ea typeface="Calibri"/>
                <a:cs typeface="Segoe UI"/>
              </a:rPr>
              <a:t>Presentations on Indicators of Effective Outcomes (6.11.2024 and 10.8.2024)</a:t>
            </a:r>
          </a:p>
          <a:p>
            <a:pPr marL="457200" indent="-457200">
              <a:buAutoNum type="arabicPeriod"/>
            </a:pPr>
            <a:endParaRPr lang="en-US" sz="2000">
              <a:solidFill>
                <a:srgbClr val="333333"/>
              </a:solidFill>
              <a:latin typeface="Gotham Bold"/>
              <a:ea typeface="Calibri"/>
              <a:cs typeface="Segoe UI"/>
            </a:endParaRPr>
          </a:p>
          <a:p>
            <a:pPr marL="457200" indent="-457200">
              <a:buAutoNum type="arabicPeriod"/>
            </a:pPr>
            <a:r>
              <a:rPr lang="en-US" sz="2000" b="1" dirty="0">
                <a:solidFill>
                  <a:srgbClr val="333333"/>
                </a:solidFill>
                <a:latin typeface="Gotham Bold"/>
                <a:ea typeface="Calibri"/>
                <a:cs typeface="Segoe UI"/>
              </a:rPr>
              <a:t>Board of Trustees Spring 2025 Engagement Activities:</a:t>
            </a:r>
          </a:p>
          <a:p>
            <a:pPr marL="914400" lvl="1" indent="-457200">
              <a:buAutoNum type="alphaLcPeriod"/>
            </a:pPr>
            <a:r>
              <a:rPr lang="en-US" sz="2000" dirty="0">
                <a:solidFill>
                  <a:srgbClr val="333333"/>
                </a:solidFill>
                <a:latin typeface="Gotham Bold"/>
                <a:ea typeface="Calibri"/>
                <a:cs typeface="Segoe UI"/>
              </a:rPr>
              <a:t>Board Study Session on Institutional Effectiveness</a:t>
            </a:r>
          </a:p>
          <a:p>
            <a:pPr marL="914400" lvl="1" indent="-457200">
              <a:buAutoNum type="alphaLcPeriod"/>
            </a:pPr>
            <a:r>
              <a:rPr lang="en-US" sz="2000" dirty="0">
                <a:solidFill>
                  <a:srgbClr val="333333"/>
                </a:solidFill>
                <a:latin typeface="Gotham Bold"/>
                <a:ea typeface="Calibri"/>
                <a:cs typeface="Segoe UI"/>
              </a:rPr>
              <a:t>Opportunity to host a Community Forum</a:t>
            </a:r>
          </a:p>
          <a:p>
            <a:pPr marL="914400" lvl="1" indent="-457200">
              <a:buAutoNum type="alphaLcPeriod"/>
            </a:pPr>
            <a:r>
              <a:rPr lang="en-US" sz="2000" dirty="0">
                <a:solidFill>
                  <a:srgbClr val="333333"/>
                </a:solidFill>
                <a:latin typeface="Gotham Bold"/>
                <a:ea typeface="Calibri"/>
                <a:cs typeface="Segoe UI"/>
              </a:rPr>
              <a:t>Final approval of the District Plan</a:t>
            </a:r>
            <a:endParaRPr lang="en-US" dirty="0">
              <a:solidFill>
                <a:srgbClr val="000000"/>
              </a:solidFill>
              <a:latin typeface="Calibri"/>
              <a:ea typeface="Calibri"/>
              <a:cs typeface="Calibri"/>
            </a:endParaRPr>
          </a:p>
          <a:p>
            <a:pPr marL="457200" indent="-457200">
              <a:buAutoNum type="arabicPeriod"/>
            </a:pPr>
            <a:endParaRPr lang="en-US" sz="2000">
              <a:solidFill>
                <a:srgbClr val="333333"/>
              </a:solidFill>
              <a:latin typeface="Gotham Bold"/>
              <a:ea typeface="Calibri"/>
              <a:cs typeface="Segoe UI"/>
            </a:endParaRPr>
          </a:p>
          <a:p>
            <a:pPr marL="457200" indent="-457200">
              <a:buAutoNum type="arabicPeriod"/>
            </a:pPr>
            <a:r>
              <a:rPr lang="en-US" sz="2000" b="1" dirty="0">
                <a:solidFill>
                  <a:srgbClr val="333333"/>
                </a:solidFill>
                <a:latin typeface="Gotham Bold"/>
                <a:ea typeface="Calibri"/>
                <a:cs typeface="Segoe UI"/>
              </a:rPr>
              <a:t>Monitoring Progress via community updates and reports</a:t>
            </a:r>
          </a:p>
          <a:p>
            <a:pPr marL="457200" indent="-457200">
              <a:buAutoNum type="arabicPeriod"/>
            </a:pPr>
            <a:r>
              <a:rPr lang="en-US" sz="2000" b="1" dirty="0">
                <a:solidFill>
                  <a:srgbClr val="333333"/>
                </a:solidFill>
                <a:ea typeface="+mn-lt"/>
                <a:cs typeface="+mn-lt"/>
              </a:rPr>
              <a:t>Strategic Plan Website</a:t>
            </a:r>
            <a:r>
              <a:rPr lang="en-US" sz="2000" dirty="0">
                <a:solidFill>
                  <a:srgbClr val="333333"/>
                </a:solidFill>
                <a:ea typeface="+mn-lt"/>
                <a:cs typeface="+mn-lt"/>
              </a:rPr>
              <a:t>: </a:t>
            </a:r>
            <a:r>
              <a:rPr lang="en-US" sz="2000" dirty="0">
                <a:solidFill>
                  <a:srgbClr val="333333"/>
                </a:solidFill>
                <a:ea typeface="+mn-lt"/>
                <a:cs typeface="+mn-lt"/>
                <a:hlinkClick r:id="rId2">
                  <a:extLst>
                    <a:ext uri="{A12FA001-AC4F-418D-AE19-62706E023703}">
                      <ahyp:hlinkClr xmlns:ahyp="http://schemas.microsoft.com/office/drawing/2018/hyperlinkcolor" val="tx"/>
                    </a:ext>
                  </a:extLst>
                </a:hlinkClick>
              </a:rPr>
              <a:t>https://strategic-planning.santarosa.edu/</a:t>
            </a:r>
            <a:r>
              <a:rPr lang="en-US" sz="2000" dirty="0">
                <a:solidFill>
                  <a:srgbClr val="333333"/>
                </a:solidFill>
                <a:ea typeface="+mn-lt"/>
                <a:cs typeface="+mn-lt"/>
              </a:rPr>
              <a:t>  </a:t>
            </a:r>
            <a:endParaRPr lang="en-US" sz="2000" dirty="0">
              <a:cs typeface="Calibri" panose="020F0502020204030204"/>
            </a:endParaRPr>
          </a:p>
          <a:p>
            <a:endParaRPr lang="en-US" sz="2400">
              <a:latin typeface="Gotham Bold"/>
              <a:ea typeface="Calibri"/>
              <a:cs typeface="Calibri"/>
            </a:endParaRPr>
          </a:p>
        </p:txBody>
      </p:sp>
    </p:spTree>
    <p:extLst>
      <p:ext uri="{BB962C8B-B14F-4D97-AF65-F5344CB8AC3E}">
        <p14:creationId xmlns:p14="http://schemas.microsoft.com/office/powerpoint/2010/main" val="685137180"/>
      </p:ext>
    </p:extLst>
  </p:cSld>
  <p:clrMapOvr>
    <a:masterClrMapping/>
  </p:clrMapOvr>
  <p:extLst>
    <p:ext uri="{6950BFC3-D8DA-4A85-94F7-54DA5524770B}">
      <p188:commentRel xmlns=""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1" y="2921000"/>
            <a:ext cx="11669805" cy="3936999"/>
          </a:xfrm>
        </p:spPr>
        <p:txBody>
          <a:bodyPr>
            <a:normAutofit/>
          </a:bodyPr>
          <a:lstStyle/>
          <a:p>
            <a:br>
              <a:rPr lang="da-DK"/>
            </a:br>
            <a:br>
              <a:rPr lang="da-DK"/>
            </a:br>
            <a:r>
              <a:rPr lang="da-DK">
                <a:latin typeface="Gotham Book"/>
              </a:rPr>
              <a:t>Contact info</a:t>
            </a:r>
            <a:br>
              <a:rPr lang="da-DK"/>
            </a:br>
            <a:r>
              <a:rPr lang="da-DK">
                <a:latin typeface="Gotham Book"/>
              </a:rPr>
              <a:t>Dr. Jeremy </a:t>
            </a:r>
            <a:r>
              <a:rPr lang="da-DK" err="1">
                <a:latin typeface="Gotham Book"/>
              </a:rPr>
              <a:t>Smotherman</a:t>
            </a:r>
            <a:br>
              <a:rPr lang="da-DK"/>
            </a:br>
            <a:r>
              <a:rPr lang="da-DK">
                <a:latin typeface="Gotham Book"/>
              </a:rPr>
              <a:t>Senior </a:t>
            </a:r>
            <a:r>
              <a:rPr lang="da-DK" err="1">
                <a:latin typeface="Gotham Book"/>
              </a:rPr>
              <a:t>Director</a:t>
            </a:r>
            <a:r>
              <a:rPr lang="da-DK">
                <a:latin typeface="Gotham Book"/>
              </a:rPr>
              <a:t>, </a:t>
            </a:r>
            <a:r>
              <a:rPr lang="da-DK" err="1">
                <a:latin typeface="Gotham Book"/>
              </a:rPr>
              <a:t>Institutional</a:t>
            </a:r>
            <a:r>
              <a:rPr lang="da-DK">
                <a:latin typeface="Gotham Book"/>
              </a:rPr>
              <a:t> </a:t>
            </a:r>
            <a:r>
              <a:rPr lang="da-DK" err="1">
                <a:latin typeface="Gotham Book"/>
              </a:rPr>
              <a:t>Effectiveness</a:t>
            </a:r>
            <a:r>
              <a:rPr lang="da-DK">
                <a:latin typeface="Gotham Book"/>
              </a:rPr>
              <a:t>, Research, and Planning</a:t>
            </a:r>
            <a:br>
              <a:rPr lang="da-DK"/>
            </a:br>
            <a:r>
              <a:rPr lang="da-DK">
                <a:latin typeface="Gotham Book"/>
                <a:hlinkClick r:id="rId2"/>
              </a:rPr>
              <a:t>jsmotherman@santarosa.edu</a:t>
            </a:r>
            <a:br>
              <a:rPr lang="da-DK">
                <a:latin typeface="Gotham Book"/>
              </a:rPr>
            </a:br>
            <a:br>
              <a:rPr lang="da-DK"/>
            </a:br>
            <a:r>
              <a:rPr lang="da-DK">
                <a:latin typeface="Gotham Book"/>
              </a:rPr>
              <a:t>Karolina </a:t>
            </a:r>
            <a:r>
              <a:rPr lang="da-DK" err="1">
                <a:latin typeface="Gotham Book"/>
              </a:rPr>
              <a:t>Nazario</a:t>
            </a:r>
            <a:br>
              <a:rPr lang="da-DK">
                <a:latin typeface="Gotham Book"/>
              </a:rPr>
            </a:br>
            <a:r>
              <a:rPr lang="da-DK" err="1">
                <a:latin typeface="Gotham Book"/>
              </a:rPr>
              <a:t>Director</a:t>
            </a:r>
            <a:r>
              <a:rPr lang="da-DK">
                <a:latin typeface="Gotham Book"/>
              </a:rPr>
              <a:t>, Strategic </a:t>
            </a:r>
            <a:r>
              <a:rPr lang="da-DK" err="1">
                <a:latin typeface="Gotham Book"/>
              </a:rPr>
              <a:t>Initiatives</a:t>
            </a:r>
            <a:br>
              <a:rPr lang="en-US"/>
            </a:br>
            <a:r>
              <a:rPr lang="da-DK">
                <a:latin typeface="Gotham Book"/>
                <a:hlinkClick r:id="rId3"/>
              </a:rPr>
              <a:t>knazario@santarosa.edu</a:t>
            </a:r>
            <a:r>
              <a:rPr lang="da-DK">
                <a:latin typeface="Gotham Book"/>
              </a:rPr>
              <a:t> </a:t>
            </a:r>
            <a:endParaRPr lang="da-DK"/>
          </a:p>
        </p:txBody>
      </p:sp>
    </p:spTree>
    <p:extLst>
      <p:ext uri="{BB962C8B-B14F-4D97-AF65-F5344CB8AC3E}">
        <p14:creationId xmlns:p14="http://schemas.microsoft.com/office/powerpoint/2010/main" val="182584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8BE3B-98CF-F3C3-AFA2-F2607E13D309}"/>
              </a:ext>
            </a:extLst>
          </p:cNvPr>
          <p:cNvSpPr txBox="1"/>
          <p:nvPr/>
        </p:nvSpPr>
        <p:spPr>
          <a:xfrm>
            <a:off x="262690" y="232611"/>
            <a:ext cx="114259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Gotham Bold"/>
              </a:rPr>
              <a:t>Objectives</a:t>
            </a:r>
            <a:endParaRPr lang="en-US" sz="4000"/>
          </a:p>
        </p:txBody>
      </p:sp>
      <p:sp>
        <p:nvSpPr>
          <p:cNvPr id="5" name="TextBox 4">
            <a:extLst>
              <a:ext uri="{FF2B5EF4-FFF2-40B4-BE49-F238E27FC236}">
                <a16:creationId xmlns:a16="http://schemas.microsoft.com/office/drawing/2014/main" id="{22397E1A-6AC9-4867-0F06-1198CD412630}"/>
              </a:ext>
            </a:extLst>
          </p:cNvPr>
          <p:cNvSpPr txBox="1"/>
          <p:nvPr/>
        </p:nvSpPr>
        <p:spPr>
          <a:xfrm>
            <a:off x="621631" y="1564105"/>
            <a:ext cx="9164052"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800">
                <a:cs typeface="Calibri"/>
              </a:rPr>
              <a:t>Strategic Planning timeline to date</a:t>
            </a:r>
          </a:p>
          <a:p>
            <a:pPr marL="800100" lvl="1" indent="-342900">
              <a:buFont typeface="Courier New"/>
              <a:buChar char="o"/>
            </a:pPr>
            <a:r>
              <a:rPr lang="en-US" sz="2400">
                <a:cs typeface="Calibri"/>
              </a:rPr>
              <a:t>Mission, Vision and Values</a:t>
            </a:r>
          </a:p>
          <a:p>
            <a:pPr marL="800100" lvl="1" indent="-342900">
              <a:buFont typeface="Courier New"/>
              <a:buChar char="o"/>
            </a:pPr>
            <a:r>
              <a:rPr lang="en-US" sz="2400">
                <a:cs typeface="Calibri"/>
              </a:rPr>
              <a:t>Initiatives</a:t>
            </a:r>
          </a:p>
          <a:p>
            <a:pPr lvl="1"/>
            <a:endParaRPr lang="en-US" sz="2400">
              <a:cs typeface="Calibri"/>
            </a:endParaRPr>
          </a:p>
          <a:p>
            <a:pPr marL="342900" indent="-342900">
              <a:buAutoNum type="arabicPeriod"/>
            </a:pPr>
            <a:r>
              <a:rPr lang="en-US" sz="2800">
                <a:cs typeface="Calibri"/>
              </a:rPr>
              <a:t>Alignment with federal, state and local initiatives</a:t>
            </a:r>
          </a:p>
          <a:p>
            <a:pPr marL="800100" lvl="1" indent="-342900">
              <a:buFont typeface="Courier New"/>
              <a:buChar char="o"/>
            </a:pPr>
            <a:r>
              <a:rPr lang="en-US" sz="2400">
                <a:cs typeface="Calibri"/>
              </a:rPr>
              <a:t>Common elements among Key Performance Indicators</a:t>
            </a:r>
          </a:p>
          <a:p>
            <a:pPr lvl="1"/>
            <a:endParaRPr lang="en-US" sz="2400">
              <a:cs typeface="Calibri"/>
            </a:endParaRPr>
          </a:p>
          <a:p>
            <a:pPr marL="342900" indent="-342900">
              <a:buAutoNum type="arabicPeriod"/>
            </a:pPr>
            <a:r>
              <a:rPr lang="en-US" sz="2800">
                <a:cs typeface="Calibri"/>
              </a:rPr>
              <a:t>Strategic Planning timeline and structure moving forward:</a:t>
            </a:r>
          </a:p>
          <a:p>
            <a:pPr marL="800100" lvl="1" indent="-342900">
              <a:buFont typeface="Courier New"/>
              <a:buChar char="o"/>
            </a:pPr>
            <a:r>
              <a:rPr lang="en-US" sz="2400">
                <a:cs typeface="Calibri"/>
              </a:rPr>
              <a:t>Action Steps Workgroup </a:t>
            </a:r>
          </a:p>
          <a:p>
            <a:pPr marL="800100" lvl="1" indent="-342900">
              <a:buFont typeface="Courier New"/>
              <a:buChar char="o"/>
            </a:pPr>
            <a:r>
              <a:rPr lang="en-US" sz="2400">
                <a:cs typeface="Calibri"/>
              </a:rPr>
              <a:t>Strategic Plan Guiding Principles</a:t>
            </a:r>
          </a:p>
          <a:p>
            <a:pPr marL="800100" lvl="1" indent="-342900">
              <a:buFont typeface="Courier New"/>
              <a:buChar char="o"/>
            </a:pPr>
            <a:r>
              <a:rPr lang="en-US" sz="2400">
                <a:cs typeface="Calibri"/>
              </a:rPr>
              <a:t>Board of Trustees engagement</a:t>
            </a:r>
          </a:p>
        </p:txBody>
      </p:sp>
    </p:spTree>
    <p:extLst>
      <p:ext uri="{BB962C8B-B14F-4D97-AF65-F5344CB8AC3E}">
        <p14:creationId xmlns:p14="http://schemas.microsoft.com/office/powerpoint/2010/main" val="9656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E804BD2-92F9-46FF-A55E-F5B0C66006BB}"/>
              </a:ext>
            </a:extLst>
          </p:cNvPr>
          <p:cNvSpPr txBox="1"/>
          <p:nvPr/>
        </p:nvSpPr>
        <p:spPr>
          <a:xfrm>
            <a:off x="467708" y="493810"/>
            <a:ext cx="11256584" cy="646331"/>
          </a:xfrm>
          <a:prstGeom prst="rect">
            <a:avLst/>
          </a:prstGeom>
          <a:noFill/>
        </p:spPr>
        <p:txBody>
          <a:bodyPr wrap="square" lIns="91440" tIns="45720" rIns="91440" bIns="45720" rtlCol="0" anchor="t">
            <a:spAutoFit/>
          </a:bodyPr>
          <a:lstStyle/>
          <a:p>
            <a:r>
              <a:rPr lang="en-US" sz="3600">
                <a:solidFill>
                  <a:schemeClr val="bg1"/>
                </a:solidFill>
                <a:latin typeface="Gotham Bold"/>
              </a:rPr>
              <a:t>Strategic Plan Timeline </a:t>
            </a:r>
          </a:p>
        </p:txBody>
      </p:sp>
      <p:pic>
        <p:nvPicPr>
          <p:cNvPr id="13" name="Picture 12" descr="A diagram of a strategy&#10;&#10;Description automatically generated">
            <a:extLst>
              <a:ext uri="{FF2B5EF4-FFF2-40B4-BE49-F238E27FC236}">
                <a16:creationId xmlns:a16="http://schemas.microsoft.com/office/drawing/2014/main" id="{C15A202F-9760-6B82-1EC7-D82A3C51750F}"/>
              </a:ext>
            </a:extLst>
          </p:cNvPr>
          <p:cNvPicPr>
            <a:picLocks noChangeAspect="1"/>
          </p:cNvPicPr>
          <p:nvPr/>
        </p:nvPicPr>
        <p:blipFill>
          <a:blip r:embed="rId2"/>
          <a:stretch>
            <a:fillRect/>
          </a:stretch>
        </p:blipFill>
        <p:spPr>
          <a:xfrm>
            <a:off x="0" y="1860337"/>
            <a:ext cx="12192000" cy="3137327"/>
          </a:xfrm>
          <a:prstGeom prst="rect">
            <a:avLst/>
          </a:prstGeom>
        </p:spPr>
      </p:pic>
    </p:spTree>
    <p:extLst>
      <p:ext uri="{BB962C8B-B14F-4D97-AF65-F5344CB8AC3E}">
        <p14:creationId xmlns:p14="http://schemas.microsoft.com/office/powerpoint/2010/main" val="603642790"/>
      </p:ext>
    </p:extLst>
  </p:cSld>
  <p:clrMapOvr>
    <a:masterClrMapping/>
  </p:clrMapOvr>
  <p:extLst>
    <p:ext uri="{6950BFC3-D8DA-4A85-94F7-54DA5524770B}">
      <p188:commentRel xmlns=""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C39762-0838-734B-620F-983756336660}"/>
              </a:ext>
            </a:extLst>
          </p:cNvPr>
          <p:cNvSpPr/>
          <p:nvPr/>
        </p:nvSpPr>
        <p:spPr>
          <a:xfrm>
            <a:off x="269062" y="1823164"/>
            <a:ext cx="3738750" cy="3892966"/>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sz="1600" b="0" i="0">
              <a:solidFill>
                <a:schemeClr val="tx1"/>
              </a:solidFill>
              <a:effectLst/>
            </a:endParaRPr>
          </a:p>
        </p:txBody>
      </p:sp>
      <p:sp>
        <p:nvSpPr>
          <p:cNvPr id="3" name="Rectangle 2">
            <a:extLst>
              <a:ext uri="{FF2B5EF4-FFF2-40B4-BE49-F238E27FC236}">
                <a16:creationId xmlns:a16="http://schemas.microsoft.com/office/drawing/2014/main" id="{DEA296C6-3A2B-CE07-0952-07CF45F62CBA}"/>
              </a:ext>
            </a:extLst>
          </p:cNvPr>
          <p:cNvSpPr/>
          <p:nvPr/>
        </p:nvSpPr>
        <p:spPr>
          <a:xfrm>
            <a:off x="4194523" y="1823164"/>
            <a:ext cx="3782453" cy="3892966"/>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sz="1600" b="0" i="0">
              <a:solidFill>
                <a:schemeClr val="tx1"/>
              </a:solidFill>
              <a:effectLst/>
            </a:endParaRPr>
          </a:p>
        </p:txBody>
      </p:sp>
      <p:sp>
        <p:nvSpPr>
          <p:cNvPr id="4" name="Rectangle 3">
            <a:extLst>
              <a:ext uri="{FF2B5EF4-FFF2-40B4-BE49-F238E27FC236}">
                <a16:creationId xmlns:a16="http://schemas.microsoft.com/office/drawing/2014/main" id="{1F8BD99F-2842-FC2A-0A0C-43DAFA8EDFA4}"/>
              </a:ext>
            </a:extLst>
          </p:cNvPr>
          <p:cNvSpPr/>
          <p:nvPr/>
        </p:nvSpPr>
        <p:spPr>
          <a:xfrm>
            <a:off x="8196347" y="1823164"/>
            <a:ext cx="3736731" cy="3892966"/>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l">
              <a:buFont typeface="Arial" panose="020B0604020202020204" pitchFamily="34" charset="0"/>
              <a:buChar char="•"/>
            </a:pPr>
            <a:endParaRPr lang="en-US" sz="1600" i="0">
              <a:solidFill>
                <a:schemeClr val="tx1"/>
              </a:solidFill>
              <a:effectLst/>
            </a:endParaRPr>
          </a:p>
        </p:txBody>
      </p:sp>
      <p:sp>
        <p:nvSpPr>
          <p:cNvPr id="5" name="Title 1">
            <a:extLst>
              <a:ext uri="{FF2B5EF4-FFF2-40B4-BE49-F238E27FC236}">
                <a16:creationId xmlns:a16="http://schemas.microsoft.com/office/drawing/2014/main" id="{A50DF198-2546-4359-FDE7-D79EBBB720FD}"/>
              </a:ext>
            </a:extLst>
          </p:cNvPr>
          <p:cNvSpPr txBox="1">
            <a:spLocks/>
          </p:cNvSpPr>
          <p:nvPr/>
        </p:nvSpPr>
        <p:spPr>
          <a:xfrm>
            <a:off x="132522" y="331852"/>
            <a:ext cx="12192000" cy="1285744"/>
          </a:xfrm>
          <a:prstGeom prst="rect">
            <a:avLst/>
          </a:prstGeom>
        </p:spPr>
        <p:txBody>
          <a:bodyPr/>
          <a:lstStyle>
            <a:lvl1pPr algn="l" defTabSz="914400" rtl="0" eaLnBrk="1" latinLnBrk="0" hangingPunct="1">
              <a:lnSpc>
                <a:spcPct val="90000"/>
              </a:lnSpc>
              <a:spcBef>
                <a:spcPct val="0"/>
              </a:spcBef>
              <a:buNone/>
              <a:defRPr sz="4000" kern="1200">
                <a:solidFill>
                  <a:srgbClr val="0D1D41"/>
                </a:solidFill>
                <a:latin typeface="Gotham Bold" pitchFamily="50" charset="0"/>
                <a:ea typeface="+mj-ea"/>
                <a:cs typeface="Gotham Bold" pitchFamily="50" charset="0"/>
              </a:defRPr>
            </a:lvl1pPr>
          </a:lstStyle>
          <a:p>
            <a:endParaRPr lang="en-US">
              <a:solidFill>
                <a:schemeClr val="bg1"/>
              </a:solidFill>
            </a:endParaRPr>
          </a:p>
        </p:txBody>
      </p:sp>
      <p:sp>
        <p:nvSpPr>
          <p:cNvPr id="13" name="Rectangle 12">
            <a:extLst>
              <a:ext uri="{FF2B5EF4-FFF2-40B4-BE49-F238E27FC236}">
                <a16:creationId xmlns:a16="http://schemas.microsoft.com/office/drawing/2014/main" id="{11A0194A-ADE9-A51D-36EB-D0E6D6BE52F3}"/>
              </a:ext>
            </a:extLst>
          </p:cNvPr>
          <p:cNvSpPr/>
          <p:nvPr/>
        </p:nvSpPr>
        <p:spPr>
          <a:xfrm>
            <a:off x="1350790" y="1492921"/>
            <a:ext cx="1388822" cy="546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otham Bold" pitchFamily="50" charset="0"/>
                <a:cs typeface="Gotham Bold" pitchFamily="50" charset="0"/>
              </a:rPr>
              <a:t>Mission</a:t>
            </a:r>
          </a:p>
        </p:txBody>
      </p:sp>
      <p:sp>
        <p:nvSpPr>
          <p:cNvPr id="14" name="Rectangle 13">
            <a:extLst>
              <a:ext uri="{FF2B5EF4-FFF2-40B4-BE49-F238E27FC236}">
                <a16:creationId xmlns:a16="http://schemas.microsoft.com/office/drawing/2014/main" id="{B1B524C5-8007-C053-A176-A136A4E96829}"/>
              </a:ext>
            </a:extLst>
          </p:cNvPr>
          <p:cNvSpPr/>
          <p:nvPr/>
        </p:nvSpPr>
        <p:spPr>
          <a:xfrm>
            <a:off x="1319864" y="1533214"/>
            <a:ext cx="1447799" cy="577044"/>
          </a:xfrm>
          <a:prstGeom prst="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endParaRPr>
          </a:p>
        </p:txBody>
      </p:sp>
      <p:sp>
        <p:nvSpPr>
          <p:cNvPr id="15" name="Rectangle 14">
            <a:extLst>
              <a:ext uri="{FF2B5EF4-FFF2-40B4-BE49-F238E27FC236}">
                <a16:creationId xmlns:a16="http://schemas.microsoft.com/office/drawing/2014/main" id="{131B9C21-154C-619E-C113-A17227F5141B}"/>
              </a:ext>
            </a:extLst>
          </p:cNvPr>
          <p:cNvSpPr/>
          <p:nvPr/>
        </p:nvSpPr>
        <p:spPr>
          <a:xfrm>
            <a:off x="5280571" y="1492921"/>
            <a:ext cx="1388822" cy="546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otham Bold" pitchFamily="50" charset="0"/>
                <a:cs typeface="Gotham Bold" pitchFamily="50" charset="0"/>
              </a:rPr>
              <a:t>Vision</a:t>
            </a:r>
          </a:p>
        </p:txBody>
      </p:sp>
      <p:sp>
        <p:nvSpPr>
          <p:cNvPr id="16" name="Rectangle 15">
            <a:extLst>
              <a:ext uri="{FF2B5EF4-FFF2-40B4-BE49-F238E27FC236}">
                <a16:creationId xmlns:a16="http://schemas.microsoft.com/office/drawing/2014/main" id="{3BEB75CA-1D36-C79C-487D-BE77B2875A14}"/>
              </a:ext>
            </a:extLst>
          </p:cNvPr>
          <p:cNvSpPr/>
          <p:nvPr/>
        </p:nvSpPr>
        <p:spPr>
          <a:xfrm>
            <a:off x="5249645" y="1533214"/>
            <a:ext cx="1447799" cy="577044"/>
          </a:xfrm>
          <a:prstGeom prst="rect">
            <a:avLst/>
          </a:prstGeom>
          <a:noFill/>
          <a:ln w="57150">
            <a:solidFill>
              <a:srgbClr val="3953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endParaRPr>
          </a:p>
        </p:txBody>
      </p:sp>
      <p:sp>
        <p:nvSpPr>
          <p:cNvPr id="17" name="Rectangle 16">
            <a:extLst>
              <a:ext uri="{FF2B5EF4-FFF2-40B4-BE49-F238E27FC236}">
                <a16:creationId xmlns:a16="http://schemas.microsoft.com/office/drawing/2014/main" id="{6A9B8505-5BF6-9321-7872-1F2A3325D758}"/>
              </a:ext>
            </a:extLst>
          </p:cNvPr>
          <p:cNvSpPr/>
          <p:nvPr/>
        </p:nvSpPr>
        <p:spPr>
          <a:xfrm>
            <a:off x="9175282" y="1492920"/>
            <a:ext cx="1475850" cy="546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otham Bold" pitchFamily="50" charset="0"/>
                <a:cs typeface="Gotham Bold" pitchFamily="50" charset="0"/>
              </a:rPr>
              <a:t>Values</a:t>
            </a:r>
          </a:p>
        </p:txBody>
      </p:sp>
      <p:sp>
        <p:nvSpPr>
          <p:cNvPr id="18" name="Rectangle 17">
            <a:extLst>
              <a:ext uri="{FF2B5EF4-FFF2-40B4-BE49-F238E27FC236}">
                <a16:creationId xmlns:a16="http://schemas.microsoft.com/office/drawing/2014/main" id="{89D7B2DB-2309-2240-E35C-C8BBCE341C60}"/>
              </a:ext>
            </a:extLst>
          </p:cNvPr>
          <p:cNvSpPr/>
          <p:nvPr/>
        </p:nvSpPr>
        <p:spPr>
          <a:xfrm>
            <a:off x="9182301" y="1505891"/>
            <a:ext cx="1447799" cy="577044"/>
          </a:xfrm>
          <a:prstGeom prst="rect">
            <a:avLst/>
          </a:prstGeom>
          <a:noFill/>
          <a:ln w="57150">
            <a:solidFill>
              <a:srgbClr val="732E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endParaRPr>
          </a:p>
        </p:txBody>
      </p:sp>
      <p:sp>
        <p:nvSpPr>
          <p:cNvPr id="20" name="TextBox 19">
            <a:extLst>
              <a:ext uri="{FF2B5EF4-FFF2-40B4-BE49-F238E27FC236}">
                <a16:creationId xmlns:a16="http://schemas.microsoft.com/office/drawing/2014/main" id="{BFDD7405-07BC-D543-9AAD-16518BC88AE6}"/>
              </a:ext>
            </a:extLst>
          </p:cNvPr>
          <p:cNvSpPr txBox="1"/>
          <p:nvPr/>
        </p:nvSpPr>
        <p:spPr>
          <a:xfrm>
            <a:off x="4302150" y="2447804"/>
            <a:ext cx="3573037" cy="2862322"/>
          </a:xfrm>
          <a:prstGeom prst="rect">
            <a:avLst/>
          </a:prstGeom>
          <a:noFill/>
        </p:spPr>
        <p:txBody>
          <a:bodyPr wrap="square" lIns="91440" tIns="45720" rIns="91440" bIns="45720" anchor="t">
            <a:spAutoFit/>
          </a:bodyPr>
          <a:lstStyle/>
          <a:p>
            <a:r>
              <a:rPr lang="en-US">
                <a:cs typeface="Gotham Book" pitchFamily="50" charset="0"/>
              </a:rPr>
              <a:t>…commits to </a:t>
            </a:r>
            <a:r>
              <a:rPr lang="en-US" b="1">
                <a:cs typeface="Gotham Book" pitchFamily="50" charset="0"/>
              </a:rPr>
              <a:t>setting the standard </a:t>
            </a:r>
            <a:r>
              <a:rPr lang="en-US">
                <a:cs typeface="Gotham Book" pitchFamily="50" charset="0"/>
              </a:rPr>
              <a:t>in cultivating an </a:t>
            </a:r>
            <a:r>
              <a:rPr lang="en-US" b="1">
                <a:cs typeface="Gotham Book" pitchFamily="50" charset="0"/>
              </a:rPr>
              <a:t>accessible, open, barrier-free, sustainable environment </a:t>
            </a:r>
            <a:r>
              <a:rPr lang="en-US">
                <a:cs typeface="Gotham Book" pitchFamily="50" charset="0"/>
              </a:rPr>
              <a:t>for students, employees, and the community. The college envisions </a:t>
            </a:r>
            <a:r>
              <a:rPr lang="en-US" b="1">
                <a:cs typeface="Gotham Book" pitchFamily="50" charset="0"/>
              </a:rPr>
              <a:t>equitable, impactful, transformative, enriching, and holistic learning opportunities </a:t>
            </a:r>
            <a:r>
              <a:rPr lang="en-US">
                <a:cs typeface="Gotham Book" pitchFamily="50" charset="0"/>
              </a:rPr>
              <a:t>that inspire our </a:t>
            </a:r>
            <a:r>
              <a:rPr lang="en-US" b="1">
                <a:cs typeface="Gotham Book" pitchFamily="50" charset="0"/>
              </a:rPr>
              <a:t>students</a:t>
            </a:r>
            <a:r>
              <a:rPr lang="en-US">
                <a:cs typeface="Gotham Book" pitchFamily="50" charset="0"/>
              </a:rPr>
              <a:t> to thrive.</a:t>
            </a:r>
            <a:endParaRPr lang="en-US" b="0" i="0">
              <a:effectLst/>
              <a:cs typeface="Gotham Book" pitchFamily="50" charset="0"/>
            </a:endParaRPr>
          </a:p>
        </p:txBody>
      </p:sp>
      <p:sp>
        <p:nvSpPr>
          <p:cNvPr id="22" name="TextBox 21">
            <a:extLst>
              <a:ext uri="{FF2B5EF4-FFF2-40B4-BE49-F238E27FC236}">
                <a16:creationId xmlns:a16="http://schemas.microsoft.com/office/drawing/2014/main" id="{A3A4484A-73B5-DCC5-75C6-CECF73386A7A}"/>
              </a:ext>
            </a:extLst>
          </p:cNvPr>
          <p:cNvSpPr txBox="1"/>
          <p:nvPr/>
        </p:nvSpPr>
        <p:spPr>
          <a:xfrm>
            <a:off x="321811" y="2447804"/>
            <a:ext cx="3653341" cy="3046988"/>
          </a:xfrm>
          <a:prstGeom prst="rect">
            <a:avLst/>
          </a:prstGeom>
          <a:noFill/>
        </p:spPr>
        <p:txBody>
          <a:bodyPr wrap="square" lIns="91440" tIns="45720" rIns="91440" bIns="45720" anchor="t">
            <a:spAutoFit/>
          </a:bodyPr>
          <a:lstStyle/>
          <a:p>
            <a:r>
              <a:rPr lang="en-US" sz="1600" b="1">
                <a:latin typeface="Gotham Book" pitchFamily="50" charset="0"/>
                <a:cs typeface="Gotham Book" pitchFamily="50" charset="0"/>
              </a:rPr>
              <a:t>…transforms the lives </a:t>
            </a:r>
            <a:r>
              <a:rPr lang="en-US" sz="1600">
                <a:latin typeface="Gotham Book" pitchFamily="50" charset="0"/>
                <a:cs typeface="Gotham Book" pitchFamily="50" charset="0"/>
              </a:rPr>
              <a:t>of our culturally rich student body, employees, and community by cultivating a </a:t>
            </a:r>
            <a:r>
              <a:rPr lang="en-US" sz="1600" b="1">
                <a:latin typeface="Gotham Book" pitchFamily="50" charset="0"/>
                <a:cs typeface="Gotham Book" pitchFamily="50" charset="0"/>
              </a:rPr>
              <a:t>welcoming</a:t>
            </a:r>
            <a:r>
              <a:rPr lang="en-US" sz="1600">
                <a:latin typeface="Gotham Book" pitchFamily="50" charset="0"/>
                <a:cs typeface="Gotham Book" pitchFamily="50" charset="0"/>
              </a:rPr>
              <a:t> and </a:t>
            </a:r>
            <a:r>
              <a:rPr lang="en-US" sz="1600" b="1">
                <a:latin typeface="Gotham Book" pitchFamily="50" charset="0"/>
                <a:cs typeface="Gotham Book" pitchFamily="50" charset="0"/>
              </a:rPr>
              <a:t>antiracist environment, centered on social responsibility</a:t>
            </a:r>
            <a:r>
              <a:rPr lang="en-US" sz="1600">
                <a:latin typeface="Gotham Book" pitchFamily="50" charset="0"/>
                <a:cs typeface="Gotham Book" pitchFamily="50" charset="0"/>
              </a:rPr>
              <a:t> and </a:t>
            </a:r>
            <a:r>
              <a:rPr lang="en-US" sz="1600" b="1">
                <a:latin typeface="Gotham Book" pitchFamily="50" charset="0"/>
                <a:cs typeface="Gotham Book" pitchFamily="50" charset="0"/>
              </a:rPr>
              <a:t>cultural awareness.</a:t>
            </a:r>
            <a:r>
              <a:rPr lang="en-US" sz="1600">
                <a:latin typeface="Gotham Book" pitchFamily="50" charset="0"/>
                <a:cs typeface="Gotham Book" pitchFamily="50" charset="0"/>
              </a:rPr>
              <a:t> We offer </a:t>
            </a:r>
            <a:r>
              <a:rPr lang="en-US" sz="1600" b="1">
                <a:latin typeface="Gotham Book" pitchFamily="50" charset="0"/>
                <a:cs typeface="Gotham Book" pitchFamily="50" charset="0"/>
              </a:rPr>
              <a:t>exceptional teaching and learning</a:t>
            </a:r>
            <a:r>
              <a:rPr lang="en-US" sz="1600">
                <a:latin typeface="Gotham Book" pitchFamily="50" charset="0"/>
                <a:cs typeface="Gotham Book" pitchFamily="50" charset="0"/>
              </a:rPr>
              <a:t> in support of associate degree, certificate, transfer preparation, workforce preparation and community education programs, integrated with </a:t>
            </a:r>
            <a:r>
              <a:rPr lang="en-US" sz="1600" b="1">
                <a:latin typeface="Gotham Book" pitchFamily="50" charset="0"/>
                <a:cs typeface="Gotham Book" pitchFamily="50" charset="0"/>
              </a:rPr>
              <a:t>comprehensive student support</a:t>
            </a:r>
            <a:r>
              <a:rPr lang="en-US" sz="1600">
                <a:latin typeface="Gotham Book" pitchFamily="50" charset="0"/>
                <a:cs typeface="Gotham Book" pitchFamily="50" charset="0"/>
              </a:rPr>
              <a:t> services.</a:t>
            </a:r>
            <a:endParaRPr lang="en-US" sz="1600" b="0" i="0">
              <a:effectLst/>
              <a:latin typeface="Gotham Book" pitchFamily="50" charset="0"/>
              <a:ea typeface="Calibri"/>
              <a:cs typeface="Gotham Book" pitchFamily="50" charset="0"/>
            </a:endParaRPr>
          </a:p>
        </p:txBody>
      </p:sp>
      <p:sp>
        <p:nvSpPr>
          <p:cNvPr id="23" name="Title 1">
            <a:extLst>
              <a:ext uri="{FF2B5EF4-FFF2-40B4-BE49-F238E27FC236}">
                <a16:creationId xmlns:a16="http://schemas.microsoft.com/office/drawing/2014/main" id="{109EE305-696D-315D-AAFB-AB40DFCB188F}"/>
              </a:ext>
            </a:extLst>
          </p:cNvPr>
          <p:cNvSpPr txBox="1">
            <a:spLocks/>
          </p:cNvSpPr>
          <p:nvPr/>
        </p:nvSpPr>
        <p:spPr>
          <a:xfrm>
            <a:off x="497715" y="336692"/>
            <a:ext cx="11826807" cy="656322"/>
          </a:xfrm>
          <a:prstGeom prst="rect">
            <a:avLst/>
          </a:prstGeom>
        </p:spPr>
        <p:txBody>
          <a:bodyPr lIns="91440" tIns="45720" rIns="91440" bIns="45720" anchor="t"/>
          <a:lstStyle>
            <a:lvl1pPr algn="l" defTabSz="914400" rtl="0" eaLnBrk="1" latinLnBrk="0" hangingPunct="1">
              <a:lnSpc>
                <a:spcPct val="90000"/>
              </a:lnSpc>
              <a:spcBef>
                <a:spcPct val="0"/>
              </a:spcBef>
              <a:buNone/>
              <a:defRPr sz="4000" kern="1200">
                <a:solidFill>
                  <a:srgbClr val="0D1D41"/>
                </a:solidFill>
                <a:latin typeface="Gotham Bold" pitchFamily="50" charset="0"/>
                <a:ea typeface="+mj-ea"/>
                <a:cs typeface="Gotham Bold" pitchFamily="50" charset="0"/>
              </a:defRPr>
            </a:lvl1pPr>
          </a:lstStyle>
          <a:p>
            <a:r>
              <a:rPr lang="en-US" sz="3200">
                <a:solidFill>
                  <a:schemeClr val="bg1"/>
                </a:solidFill>
                <a:latin typeface="Gotham Bold"/>
              </a:rPr>
              <a:t>Santa Rosa Junior College  - BP 1200 – 11.08.2022</a:t>
            </a:r>
            <a:endParaRPr lang="en-US" sz="3200">
              <a:solidFill>
                <a:schemeClr val="bg1"/>
              </a:solidFill>
            </a:endParaRPr>
          </a:p>
        </p:txBody>
      </p:sp>
      <p:sp>
        <p:nvSpPr>
          <p:cNvPr id="25" name="TextBox 24">
            <a:extLst>
              <a:ext uri="{FF2B5EF4-FFF2-40B4-BE49-F238E27FC236}">
                <a16:creationId xmlns:a16="http://schemas.microsoft.com/office/drawing/2014/main" id="{845CCE70-2F85-022F-928A-21F6CD060E13}"/>
              </a:ext>
            </a:extLst>
          </p:cNvPr>
          <p:cNvSpPr txBox="1"/>
          <p:nvPr/>
        </p:nvSpPr>
        <p:spPr>
          <a:xfrm>
            <a:off x="8286483" y="2447804"/>
            <a:ext cx="3498858" cy="2862322"/>
          </a:xfrm>
          <a:prstGeom prst="rect">
            <a:avLst/>
          </a:prstGeom>
          <a:noFill/>
        </p:spPr>
        <p:txBody>
          <a:bodyPr wrap="square">
            <a:spAutoFit/>
          </a:bodyPr>
          <a:lstStyle/>
          <a:p>
            <a:pPr marL="342900" indent="-342900" algn="l">
              <a:buFont typeface="Arial" panose="020B0604020202020204" pitchFamily="34" charset="0"/>
              <a:buChar char="•"/>
            </a:pPr>
            <a:r>
              <a:rPr lang="en-US" i="0">
                <a:effectLst/>
                <a:cs typeface="Gotham Book" pitchFamily="50" charset="0"/>
              </a:rPr>
              <a:t>A Healthy and Resilient College </a:t>
            </a:r>
          </a:p>
          <a:p>
            <a:pPr marL="342900" indent="-342900" algn="l">
              <a:buFont typeface="Arial" panose="020B0604020202020204" pitchFamily="34" charset="0"/>
              <a:buChar char="•"/>
            </a:pPr>
            <a:r>
              <a:rPr lang="en-US" i="0">
                <a:effectLst/>
                <a:cs typeface="Gotham Book" pitchFamily="50" charset="0"/>
              </a:rPr>
              <a:t>Teaching and Learning </a:t>
            </a:r>
          </a:p>
          <a:p>
            <a:pPr marL="342900" indent="-342900" algn="l">
              <a:buFont typeface="Arial" panose="020B0604020202020204" pitchFamily="34" charset="0"/>
              <a:buChar char="•"/>
            </a:pPr>
            <a:r>
              <a:rPr lang="en-US" i="0">
                <a:effectLst/>
                <a:cs typeface="Gotham Book" pitchFamily="50" charset="0"/>
              </a:rPr>
              <a:t>Community Engagement and Relationships </a:t>
            </a:r>
          </a:p>
          <a:p>
            <a:pPr marL="342900" indent="-342900" algn="l">
              <a:buFont typeface="Arial" panose="020B0604020202020204" pitchFamily="34" charset="0"/>
              <a:buChar char="•"/>
            </a:pPr>
            <a:r>
              <a:rPr lang="en-US" i="0">
                <a:effectLst/>
                <a:cs typeface="Gotham Book" pitchFamily="50" charset="0"/>
              </a:rPr>
              <a:t>Wellbeing </a:t>
            </a:r>
          </a:p>
          <a:p>
            <a:pPr marL="342900" indent="-342900" algn="l">
              <a:buFont typeface="Arial" panose="020B0604020202020204" pitchFamily="34" charset="0"/>
              <a:buChar char="•"/>
            </a:pPr>
            <a:r>
              <a:rPr lang="en-US" i="0">
                <a:effectLst/>
                <a:cs typeface="Gotham Book" pitchFamily="50" charset="0"/>
              </a:rPr>
              <a:t>Integrity </a:t>
            </a:r>
          </a:p>
          <a:p>
            <a:pPr marL="342900" indent="-342900" algn="l">
              <a:buFont typeface="Arial" panose="020B0604020202020204" pitchFamily="34" charset="0"/>
              <a:buChar char="•"/>
            </a:pPr>
            <a:r>
              <a:rPr lang="en-US" i="0">
                <a:effectLst/>
                <a:cs typeface="Gotham Book" pitchFamily="50" charset="0"/>
              </a:rPr>
              <a:t>Effectiveness and District Stability </a:t>
            </a:r>
          </a:p>
          <a:p>
            <a:pPr marL="342900" indent="-342900" algn="l">
              <a:buFont typeface="Arial" panose="020B0604020202020204" pitchFamily="34" charset="0"/>
              <a:buChar char="•"/>
            </a:pPr>
            <a:r>
              <a:rPr lang="en-US" i="0">
                <a:effectLst/>
                <a:cs typeface="Gotham Book" pitchFamily="50" charset="0"/>
              </a:rPr>
              <a:t>Our Responsibility to the Environment and Society </a:t>
            </a:r>
          </a:p>
        </p:txBody>
      </p:sp>
    </p:spTree>
    <p:extLst>
      <p:ext uri="{BB962C8B-B14F-4D97-AF65-F5344CB8AC3E}">
        <p14:creationId xmlns:p14="http://schemas.microsoft.com/office/powerpoint/2010/main" val="123503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C211EAC2-4A0A-4A30-AC8D-CDBD9CDE9A68}"/>
              </a:ext>
            </a:extLst>
          </p:cNvPr>
          <p:cNvSpPr txBox="1"/>
          <p:nvPr/>
        </p:nvSpPr>
        <p:spPr>
          <a:xfrm>
            <a:off x="467708" y="493810"/>
            <a:ext cx="11256584" cy="646331"/>
          </a:xfrm>
          <a:prstGeom prst="rect">
            <a:avLst/>
          </a:prstGeom>
          <a:noFill/>
        </p:spPr>
        <p:txBody>
          <a:bodyPr wrap="square" lIns="91440" tIns="45720" rIns="91440" bIns="45720" rtlCol="0" anchor="t">
            <a:spAutoFit/>
          </a:bodyPr>
          <a:lstStyle/>
          <a:p>
            <a:r>
              <a:rPr lang="en-US" sz="3600">
                <a:solidFill>
                  <a:schemeClr val="bg1"/>
                </a:solidFill>
                <a:latin typeface="Gotham Bold"/>
              </a:rPr>
              <a:t>Strategies / Initiatives</a:t>
            </a:r>
          </a:p>
        </p:txBody>
      </p:sp>
      <p:sp>
        <p:nvSpPr>
          <p:cNvPr id="46" name="Rectangle 45">
            <a:extLst>
              <a:ext uri="{FF2B5EF4-FFF2-40B4-BE49-F238E27FC236}">
                <a16:creationId xmlns:a16="http://schemas.microsoft.com/office/drawing/2014/main" id="{CD768808-2D58-4428-9DE7-06165BED422D}"/>
              </a:ext>
            </a:extLst>
          </p:cNvPr>
          <p:cNvSpPr/>
          <p:nvPr/>
        </p:nvSpPr>
        <p:spPr>
          <a:xfrm>
            <a:off x="3048298" y="1140141"/>
            <a:ext cx="3052206" cy="2586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Gotham Bold"/>
            </a:endParaRPr>
          </a:p>
        </p:txBody>
      </p:sp>
      <p:sp>
        <p:nvSpPr>
          <p:cNvPr id="49" name="Rectangle 48">
            <a:extLst>
              <a:ext uri="{FF2B5EF4-FFF2-40B4-BE49-F238E27FC236}">
                <a16:creationId xmlns:a16="http://schemas.microsoft.com/office/drawing/2014/main" id="{62B159A0-05D6-4C64-B90A-2A296DAC979C}"/>
              </a:ext>
            </a:extLst>
          </p:cNvPr>
          <p:cNvSpPr/>
          <p:nvPr/>
        </p:nvSpPr>
        <p:spPr>
          <a:xfrm>
            <a:off x="6100503" y="3726927"/>
            <a:ext cx="3043497" cy="2380841"/>
          </a:xfrm>
          <a:prstGeom prst="rect">
            <a:avLst/>
          </a:prstGeom>
          <a:solidFill>
            <a:srgbClr val="AB1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otham" panose="02000504050000020004" pitchFamily="2" charset="0"/>
            </a:endParaRPr>
          </a:p>
        </p:txBody>
      </p:sp>
      <p:sp>
        <p:nvSpPr>
          <p:cNvPr id="50" name="Rectangle 49">
            <a:extLst>
              <a:ext uri="{FF2B5EF4-FFF2-40B4-BE49-F238E27FC236}">
                <a16:creationId xmlns:a16="http://schemas.microsoft.com/office/drawing/2014/main" id="{D429ACDE-F52F-4572-91FF-DF2A64B22E94}"/>
              </a:ext>
            </a:extLst>
          </p:cNvPr>
          <p:cNvSpPr/>
          <p:nvPr/>
        </p:nvSpPr>
        <p:spPr>
          <a:xfrm>
            <a:off x="9135290" y="1140141"/>
            <a:ext cx="3065716" cy="2586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panose="02000504050000020004" pitchFamily="2" charset="0"/>
            </a:endParaRPr>
          </a:p>
        </p:txBody>
      </p:sp>
      <p:sp>
        <p:nvSpPr>
          <p:cNvPr id="52" name="TextBox 51">
            <a:extLst>
              <a:ext uri="{FF2B5EF4-FFF2-40B4-BE49-F238E27FC236}">
                <a16:creationId xmlns:a16="http://schemas.microsoft.com/office/drawing/2014/main" id="{C76B304F-5C5B-4E99-95C3-A41CE4A8A4CD}"/>
              </a:ext>
            </a:extLst>
          </p:cNvPr>
          <p:cNvSpPr txBox="1"/>
          <p:nvPr/>
        </p:nvSpPr>
        <p:spPr>
          <a:xfrm>
            <a:off x="3302947" y="2234035"/>
            <a:ext cx="2551613" cy="1169551"/>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Provide students with services, programs, and events in support of basic needs and educational goals in order to reduce student success equity gaps</a:t>
            </a:r>
          </a:p>
        </p:txBody>
      </p:sp>
      <p:sp>
        <p:nvSpPr>
          <p:cNvPr id="53" name="TextBox 52">
            <a:extLst>
              <a:ext uri="{FF2B5EF4-FFF2-40B4-BE49-F238E27FC236}">
                <a16:creationId xmlns:a16="http://schemas.microsoft.com/office/drawing/2014/main" id="{D028FE38-8155-41AA-851A-B41B15B7107E}"/>
              </a:ext>
            </a:extLst>
          </p:cNvPr>
          <p:cNvSpPr txBox="1"/>
          <p:nvPr/>
        </p:nvSpPr>
        <p:spPr>
          <a:xfrm>
            <a:off x="3293942" y="1551424"/>
            <a:ext cx="2647554" cy="646331"/>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STUDENT SUCCESS AND SUPPORT</a:t>
            </a:r>
          </a:p>
        </p:txBody>
      </p:sp>
      <p:sp>
        <p:nvSpPr>
          <p:cNvPr id="54" name="TextBox 53">
            <a:extLst>
              <a:ext uri="{FF2B5EF4-FFF2-40B4-BE49-F238E27FC236}">
                <a16:creationId xmlns:a16="http://schemas.microsoft.com/office/drawing/2014/main" id="{CC5B6E87-3DFA-4751-B40B-DAD975E82BE5}"/>
              </a:ext>
            </a:extLst>
          </p:cNvPr>
          <p:cNvSpPr txBox="1"/>
          <p:nvPr/>
        </p:nvSpPr>
        <p:spPr>
          <a:xfrm>
            <a:off x="9380937" y="2243922"/>
            <a:ext cx="2551613" cy="1169551"/>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Cultivating a campus climate and culture for individuals connected to the District that embodies our Mission, Vision, and Values statements</a:t>
            </a:r>
          </a:p>
        </p:txBody>
      </p:sp>
      <p:sp>
        <p:nvSpPr>
          <p:cNvPr id="55" name="TextBox 54">
            <a:extLst>
              <a:ext uri="{FF2B5EF4-FFF2-40B4-BE49-F238E27FC236}">
                <a16:creationId xmlns:a16="http://schemas.microsoft.com/office/drawing/2014/main" id="{9C42CEDC-335E-4505-97CA-221A6AA28CC5}"/>
              </a:ext>
            </a:extLst>
          </p:cNvPr>
          <p:cNvSpPr txBox="1"/>
          <p:nvPr/>
        </p:nvSpPr>
        <p:spPr>
          <a:xfrm>
            <a:off x="9380936" y="1551424"/>
            <a:ext cx="2551613" cy="646331"/>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CAMPUS CLIMATE AND CULTURE</a:t>
            </a:r>
          </a:p>
        </p:txBody>
      </p:sp>
      <p:sp>
        <p:nvSpPr>
          <p:cNvPr id="58" name="Rectangle 57">
            <a:extLst>
              <a:ext uri="{FF2B5EF4-FFF2-40B4-BE49-F238E27FC236}">
                <a16:creationId xmlns:a16="http://schemas.microsoft.com/office/drawing/2014/main" id="{63AB0FE2-E29A-478D-962D-B7C30482CE82}"/>
              </a:ext>
            </a:extLst>
          </p:cNvPr>
          <p:cNvSpPr/>
          <p:nvPr/>
        </p:nvSpPr>
        <p:spPr>
          <a:xfrm>
            <a:off x="-1290" y="3726927"/>
            <a:ext cx="3052206" cy="2380841"/>
          </a:xfrm>
          <a:prstGeom prst="rect">
            <a:avLst/>
          </a:prstGeom>
          <a:solidFill>
            <a:srgbClr val="AB1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otham" panose="02000504050000020004" pitchFamily="2" charset="0"/>
            </a:endParaRPr>
          </a:p>
        </p:txBody>
      </p:sp>
      <p:sp>
        <p:nvSpPr>
          <p:cNvPr id="59" name="TextBox 58">
            <a:extLst>
              <a:ext uri="{FF2B5EF4-FFF2-40B4-BE49-F238E27FC236}">
                <a16:creationId xmlns:a16="http://schemas.microsoft.com/office/drawing/2014/main" id="{413E6D31-51A0-419B-A0BE-DB6FA72985F8}"/>
              </a:ext>
            </a:extLst>
          </p:cNvPr>
          <p:cNvSpPr txBox="1"/>
          <p:nvPr/>
        </p:nvSpPr>
        <p:spPr>
          <a:xfrm>
            <a:off x="254947" y="4661430"/>
            <a:ext cx="2551613" cy="738664"/>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Support excellent teaching and maximize education learning outcomes</a:t>
            </a:r>
          </a:p>
        </p:txBody>
      </p:sp>
      <p:sp>
        <p:nvSpPr>
          <p:cNvPr id="60" name="TextBox 59">
            <a:extLst>
              <a:ext uri="{FF2B5EF4-FFF2-40B4-BE49-F238E27FC236}">
                <a16:creationId xmlns:a16="http://schemas.microsoft.com/office/drawing/2014/main" id="{20C8C9D3-081C-45F5-A525-52D833412A10}"/>
              </a:ext>
            </a:extLst>
          </p:cNvPr>
          <p:cNvSpPr txBox="1"/>
          <p:nvPr/>
        </p:nvSpPr>
        <p:spPr>
          <a:xfrm>
            <a:off x="254947" y="4235398"/>
            <a:ext cx="2551613" cy="369332"/>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ACADEMIC QUALITY</a:t>
            </a:r>
          </a:p>
        </p:txBody>
      </p:sp>
      <p:sp>
        <p:nvSpPr>
          <p:cNvPr id="61" name="TextBox 60">
            <a:extLst>
              <a:ext uri="{FF2B5EF4-FFF2-40B4-BE49-F238E27FC236}">
                <a16:creationId xmlns:a16="http://schemas.microsoft.com/office/drawing/2014/main" id="{EA7F5F3A-A5B8-4CE2-B0BC-5A9122DE8BCD}"/>
              </a:ext>
            </a:extLst>
          </p:cNvPr>
          <p:cNvSpPr txBox="1"/>
          <p:nvPr/>
        </p:nvSpPr>
        <p:spPr>
          <a:xfrm>
            <a:off x="6346445" y="4661430"/>
            <a:ext cx="2551613" cy="954107"/>
          </a:xfrm>
          <a:prstGeom prst="rect">
            <a:avLst/>
          </a:prstGeom>
          <a:noFill/>
        </p:spPr>
        <p:txBody>
          <a:bodyPr wrap="square" rtlCol="0">
            <a:spAutoFit/>
          </a:bodyPr>
          <a:lstStyle/>
          <a:p>
            <a:r>
              <a:rPr lang="en-US" sz="1400">
                <a:solidFill>
                  <a:schemeClr val="bg1"/>
                </a:solidFill>
                <a:latin typeface="Gotham Bold"/>
                <a:ea typeface="Gadugi" panose="020B0502040204020203" pitchFamily="34" charset="0"/>
              </a:rPr>
              <a:t>Ensure that SRJC is supporting the diverse educational, social, and economic needs of our community</a:t>
            </a:r>
          </a:p>
        </p:txBody>
      </p:sp>
      <p:sp>
        <p:nvSpPr>
          <p:cNvPr id="62" name="TextBox 61">
            <a:extLst>
              <a:ext uri="{FF2B5EF4-FFF2-40B4-BE49-F238E27FC236}">
                <a16:creationId xmlns:a16="http://schemas.microsoft.com/office/drawing/2014/main" id="{3267F3BA-8207-4B12-A7CC-6BDEC57B913B}"/>
              </a:ext>
            </a:extLst>
          </p:cNvPr>
          <p:cNvSpPr txBox="1"/>
          <p:nvPr/>
        </p:nvSpPr>
        <p:spPr>
          <a:xfrm>
            <a:off x="6346445" y="4042451"/>
            <a:ext cx="2551613" cy="646331"/>
          </a:xfrm>
          <a:prstGeom prst="rect">
            <a:avLst/>
          </a:prstGeom>
          <a:noFill/>
        </p:spPr>
        <p:txBody>
          <a:bodyPr wrap="square" rtlCol="0">
            <a:spAutoFit/>
          </a:bodyPr>
          <a:lstStyle/>
          <a:p>
            <a:r>
              <a:rPr lang="en-US" b="1">
                <a:solidFill>
                  <a:schemeClr val="bg1"/>
                </a:solidFill>
                <a:latin typeface="Gotham Bold"/>
                <a:ea typeface="Gadugi" panose="020B0502040204020203" pitchFamily="34" charset="0"/>
              </a:rPr>
              <a:t>RESPONSIVENESS TO OUR COMMUNITY</a:t>
            </a:r>
          </a:p>
        </p:txBody>
      </p:sp>
      <p:pic>
        <p:nvPicPr>
          <p:cNvPr id="6" name="Picture Placeholder 5" descr="SRJC Graduation.">
            <a:extLst>
              <a:ext uri="{FF2B5EF4-FFF2-40B4-BE49-F238E27FC236}">
                <a16:creationId xmlns:a16="http://schemas.microsoft.com/office/drawing/2014/main" id="{921315BD-D07A-9E81-6348-310D5F93FFD4}"/>
              </a:ext>
            </a:extLst>
          </p:cNvPr>
          <p:cNvPicPr>
            <a:picLocks noGrp="1" noChangeAspect="1"/>
          </p:cNvPicPr>
          <p:nvPr>
            <p:ph type="pic" sz="quarter" idx="17"/>
          </p:nvPr>
        </p:nvPicPr>
        <p:blipFill>
          <a:blip r:embed="rId2"/>
          <a:srcRect t="7486" b="7486"/>
          <a:stretch/>
        </p:blipFill>
        <p:spPr>
          <a:xfrm>
            <a:off x="9006" y="1140141"/>
            <a:ext cx="3043497" cy="2586786"/>
          </a:xfrm>
        </p:spPr>
      </p:pic>
      <p:pic>
        <p:nvPicPr>
          <p:cNvPr id="9" name="Picture Placeholder 8" descr="STUDENT HEALTH PEERS | Student Health Services">
            <a:extLst>
              <a:ext uri="{FF2B5EF4-FFF2-40B4-BE49-F238E27FC236}">
                <a16:creationId xmlns:a16="http://schemas.microsoft.com/office/drawing/2014/main" id="{A1820C6E-2188-BB58-AA50-0BDE824257FA}"/>
              </a:ext>
            </a:extLst>
          </p:cNvPr>
          <p:cNvPicPr>
            <a:picLocks noGrp="1" noChangeAspect="1"/>
          </p:cNvPicPr>
          <p:nvPr>
            <p:ph type="pic" sz="quarter" idx="19"/>
          </p:nvPr>
        </p:nvPicPr>
        <p:blipFill>
          <a:blip r:embed="rId3"/>
          <a:srcRect l="501" r="501"/>
          <a:stretch/>
        </p:blipFill>
        <p:spPr>
          <a:xfrm>
            <a:off x="3046709" y="3726926"/>
            <a:ext cx="3064091" cy="2380841"/>
          </a:xfrm>
        </p:spPr>
      </p:pic>
      <p:pic>
        <p:nvPicPr>
          <p:cNvPr id="13" name="Picture Placeholder 12" descr="SRJC Student Housing Rendering">
            <a:extLst>
              <a:ext uri="{FF2B5EF4-FFF2-40B4-BE49-F238E27FC236}">
                <a16:creationId xmlns:a16="http://schemas.microsoft.com/office/drawing/2014/main" id="{BD558DC0-7D9C-C768-F88F-0DA6A6AA3B3C}"/>
              </a:ext>
            </a:extLst>
          </p:cNvPr>
          <p:cNvPicPr>
            <a:picLocks noGrp="1" noChangeAspect="1"/>
          </p:cNvPicPr>
          <p:nvPr>
            <p:ph type="pic" sz="quarter" idx="18"/>
          </p:nvPr>
        </p:nvPicPr>
        <p:blipFill>
          <a:blip r:embed="rId4"/>
          <a:srcRect l="16902" r="16902"/>
          <a:stretch/>
        </p:blipFill>
        <p:spPr>
          <a:xfrm>
            <a:off x="6096000" y="1140141"/>
            <a:ext cx="3043497" cy="2586786"/>
          </a:xfrm>
        </p:spPr>
      </p:pic>
      <p:pic>
        <p:nvPicPr>
          <p:cNvPr id="5" name="Picture Placeholder 4" descr="SRJC honors Indigenous Peoples Day ...">
            <a:extLst>
              <a:ext uri="{FF2B5EF4-FFF2-40B4-BE49-F238E27FC236}">
                <a16:creationId xmlns:a16="http://schemas.microsoft.com/office/drawing/2014/main" id="{2B675252-7C39-5D47-71DF-20D824C919AF}"/>
              </a:ext>
            </a:extLst>
          </p:cNvPr>
          <p:cNvPicPr>
            <a:picLocks noGrp="1" noChangeAspect="1"/>
          </p:cNvPicPr>
          <p:nvPr>
            <p:ph type="pic" sz="quarter" idx="20"/>
          </p:nvPr>
        </p:nvPicPr>
        <p:blipFill>
          <a:blip r:embed="rId5"/>
          <a:srcRect l="10702" r="10702"/>
          <a:stretch/>
        </p:blipFill>
        <p:spPr>
          <a:xfrm>
            <a:off x="9140497" y="3725123"/>
            <a:ext cx="3051862" cy="2381506"/>
          </a:xfrm>
        </p:spPr>
      </p:pic>
    </p:spTree>
    <p:extLst>
      <p:ext uri="{BB962C8B-B14F-4D97-AF65-F5344CB8AC3E}">
        <p14:creationId xmlns:p14="http://schemas.microsoft.com/office/powerpoint/2010/main" val="3072317215"/>
      </p:ext>
    </p:extLst>
  </p:cSld>
  <p:clrMapOvr>
    <a:masterClrMapping/>
  </p:clrMapOvr>
  <p:extLst>
    <p:ext uri="{6950BFC3-D8DA-4A85-94F7-54DA5524770B}">
      <p188:commentRel xmlns="" xmlns:p188="http://schemas.microsoft.com/office/powerpoint/2018/8/main" r:id="rId6"/>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D28C5C4-1E19-471B-B778-574EFCC6EC55}"/>
              </a:ext>
            </a:extLst>
          </p:cNvPr>
          <p:cNvSpPr txBox="1">
            <a:spLocks/>
          </p:cNvSpPr>
          <p:nvPr/>
        </p:nvSpPr>
        <p:spPr>
          <a:xfrm>
            <a:off x="0" y="-49659"/>
            <a:ext cx="1215096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bg1"/>
                </a:solidFill>
                <a:latin typeface="Gotham Bold" pitchFamily="50" charset="0"/>
                <a:ea typeface="+mj-ea"/>
                <a:cs typeface="Gotham Bold" pitchFamily="50" charset="0"/>
              </a:defRPr>
            </a:lvl1pPr>
          </a:lstStyle>
          <a:p>
            <a:pPr algn="l" fontAlgn="base"/>
            <a:r>
              <a:rPr lang="en-US" sz="4000">
                <a:latin typeface="Gotham Bold"/>
              </a:rPr>
              <a:t>Alignment with federal, state and local initiatives </a:t>
            </a:r>
            <a:endParaRPr lang="en-US"/>
          </a:p>
        </p:txBody>
      </p:sp>
      <p:graphicFrame>
        <p:nvGraphicFramePr>
          <p:cNvPr id="58" name="Diagram 57">
            <a:extLst>
              <a:ext uri="{FF2B5EF4-FFF2-40B4-BE49-F238E27FC236}">
                <a16:creationId xmlns:a16="http://schemas.microsoft.com/office/drawing/2014/main" id="{51ED02AF-045A-4044-F62F-C94796500084}"/>
              </a:ext>
            </a:extLst>
          </p:cNvPr>
          <p:cNvGraphicFramePr/>
          <p:nvPr>
            <p:extLst>
              <p:ext uri="{D42A27DB-BD31-4B8C-83A1-F6EECF244321}">
                <p14:modId xmlns:p14="http://schemas.microsoft.com/office/powerpoint/2010/main" val="3296042638"/>
              </p:ext>
            </p:extLst>
          </p:nvPr>
        </p:nvGraphicFramePr>
        <p:xfrm>
          <a:off x="-2409" y="1572490"/>
          <a:ext cx="9930897" cy="4932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7" name="TextBox 146">
            <a:extLst>
              <a:ext uri="{FF2B5EF4-FFF2-40B4-BE49-F238E27FC236}">
                <a16:creationId xmlns:a16="http://schemas.microsoft.com/office/drawing/2014/main" id="{DE8C7CC1-7AD4-35FA-3F09-CDD09C3F6B94}"/>
              </a:ext>
            </a:extLst>
          </p:cNvPr>
          <p:cNvSpPr txBox="1"/>
          <p:nvPr/>
        </p:nvSpPr>
        <p:spPr>
          <a:xfrm>
            <a:off x="9934134" y="2213849"/>
            <a:ext cx="184113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Calibri"/>
              </a:rPr>
              <a:t>Ensuring accessible</a:t>
            </a:r>
            <a:r>
              <a:rPr lang="en-US" sz="2000" baseline="0">
                <a:solidFill>
                  <a:schemeClr val="bg1"/>
                </a:solidFill>
                <a:latin typeface="Calibri"/>
              </a:rPr>
              <a:t>, high-quality, and equitable education that prepares students for academic and career success</a:t>
            </a:r>
            <a:r>
              <a:rPr lang="en-US" sz="2000">
                <a:solidFill>
                  <a:schemeClr val="bg1"/>
                </a:solidFill>
                <a:latin typeface="Calibri"/>
              </a:rPr>
              <a:t>.</a:t>
            </a:r>
            <a:r>
              <a:rPr lang="en-US">
                <a:latin typeface="Calibri"/>
              </a:rPr>
              <a:t>.</a:t>
            </a:r>
            <a:endParaRPr lang="en-US"/>
          </a:p>
        </p:txBody>
      </p:sp>
      <p:sp>
        <p:nvSpPr>
          <p:cNvPr id="21" name="TextBox 20">
            <a:extLst>
              <a:ext uri="{FF2B5EF4-FFF2-40B4-BE49-F238E27FC236}">
                <a16:creationId xmlns:a16="http://schemas.microsoft.com/office/drawing/2014/main" id="{2EAE9CE8-D9CB-0077-F744-F48D40E59CD7}"/>
              </a:ext>
            </a:extLst>
          </p:cNvPr>
          <p:cNvSpPr txBox="1"/>
          <p:nvPr/>
        </p:nvSpPr>
        <p:spPr>
          <a:xfrm>
            <a:off x="79663" y="6528954"/>
            <a:ext cx="85898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8"/>
              </a:rPr>
              <a:t>https://strategic-planning.santarosa.edu/indicators-effective-outcomes</a:t>
            </a:r>
            <a:r>
              <a:rPr lang="en-US">
                <a:ea typeface="+mn-lt"/>
                <a:cs typeface="+mn-lt"/>
              </a:rPr>
              <a:t> </a:t>
            </a:r>
            <a:endParaRPr lang="en-US"/>
          </a:p>
        </p:txBody>
      </p:sp>
    </p:spTree>
    <p:extLst>
      <p:ext uri="{BB962C8B-B14F-4D97-AF65-F5344CB8AC3E}">
        <p14:creationId xmlns:p14="http://schemas.microsoft.com/office/powerpoint/2010/main" val="139525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common kpi elements&#10;&#10;Description automatically generated">
            <a:extLst>
              <a:ext uri="{FF2B5EF4-FFF2-40B4-BE49-F238E27FC236}">
                <a16:creationId xmlns:a16="http://schemas.microsoft.com/office/drawing/2014/main" id="{3926C9B7-E053-558C-1297-551F761240A0}"/>
              </a:ext>
            </a:extLst>
          </p:cNvPr>
          <p:cNvPicPr>
            <a:picLocks noChangeAspect="1"/>
          </p:cNvPicPr>
          <p:nvPr/>
        </p:nvPicPr>
        <p:blipFill>
          <a:blip r:embed="rId3"/>
          <a:srcRect l="-1116" t="1531" r="3449" b="3424"/>
          <a:stretch/>
        </p:blipFill>
        <p:spPr>
          <a:xfrm>
            <a:off x="2780345" y="570297"/>
            <a:ext cx="6060553" cy="5802429"/>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3C7698C1-DA96-504C-A8DE-3805A56EFF62}"/>
              </a:ext>
            </a:extLst>
          </p:cNvPr>
          <p:cNvPicPr>
            <a:picLocks noChangeAspect="1"/>
          </p:cNvPicPr>
          <p:nvPr/>
        </p:nvPicPr>
        <p:blipFill>
          <a:blip r:embed="rId4"/>
          <a:stretch>
            <a:fillRect/>
          </a:stretch>
        </p:blipFill>
        <p:spPr>
          <a:xfrm>
            <a:off x="9043737" y="5521933"/>
            <a:ext cx="2476500" cy="656845"/>
          </a:xfrm>
          <a:prstGeom prst="rect">
            <a:avLst/>
          </a:prstGeom>
        </p:spPr>
      </p:pic>
    </p:spTree>
    <p:extLst>
      <p:ext uri="{BB962C8B-B14F-4D97-AF65-F5344CB8AC3E}">
        <p14:creationId xmlns:p14="http://schemas.microsoft.com/office/powerpoint/2010/main" val="279121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tudent&#10;&#10;Description automatically generated">
            <a:extLst>
              <a:ext uri="{FF2B5EF4-FFF2-40B4-BE49-F238E27FC236}">
                <a16:creationId xmlns:a16="http://schemas.microsoft.com/office/drawing/2014/main" id="{282CED87-49B0-4AAB-5E79-9A46E839289A}"/>
              </a:ext>
            </a:extLst>
          </p:cNvPr>
          <p:cNvPicPr>
            <a:picLocks noChangeAspect="1"/>
          </p:cNvPicPr>
          <p:nvPr/>
        </p:nvPicPr>
        <p:blipFill>
          <a:blip r:embed="rId2"/>
          <a:stretch>
            <a:fillRect/>
          </a:stretch>
        </p:blipFill>
        <p:spPr>
          <a:xfrm>
            <a:off x="-4763" y="-1931"/>
            <a:ext cx="12201524" cy="6861861"/>
          </a:xfrm>
          <a:prstGeom prst="rect">
            <a:avLst/>
          </a:prstGeom>
        </p:spPr>
      </p:pic>
    </p:spTree>
    <p:extLst>
      <p:ext uri="{BB962C8B-B14F-4D97-AF65-F5344CB8AC3E}">
        <p14:creationId xmlns:p14="http://schemas.microsoft.com/office/powerpoint/2010/main" val="405330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0B6BFBE-E130-497C-847F-9EC16684AE5C}"/>
              </a:ext>
            </a:extLst>
          </p:cNvPr>
          <p:cNvGraphicFramePr/>
          <p:nvPr/>
        </p:nvGraphicFramePr>
        <p:xfrm>
          <a:off x="614584" y="4783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Placeholder 1">
            <a:extLst>
              <a:ext uri="{FF2B5EF4-FFF2-40B4-BE49-F238E27FC236}">
                <a16:creationId xmlns:a16="http://schemas.microsoft.com/office/drawing/2014/main" id="{8E811ECE-88DF-4BC5-B467-F32C622B9167}"/>
              </a:ext>
            </a:extLst>
          </p:cNvPr>
          <p:cNvSpPr txBox="1">
            <a:spLocks/>
          </p:cNvSpPr>
          <p:nvPr/>
        </p:nvSpPr>
        <p:spPr>
          <a:xfrm>
            <a:off x="9616751" y="93410"/>
            <a:ext cx="244713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lnSpcReduction="20000"/>
          </a:bodyPr>
          <a:lstStyle>
            <a:lvl1pPr algn="ctr" defTabSz="914400" rtl="0" eaLnBrk="1" latinLnBrk="0" hangingPunct="1">
              <a:lnSpc>
                <a:spcPct val="90000"/>
              </a:lnSpc>
              <a:spcBef>
                <a:spcPct val="0"/>
              </a:spcBef>
              <a:buNone/>
              <a:defRPr sz="6000" kern="1200">
                <a:solidFill>
                  <a:schemeClr val="bg1"/>
                </a:solidFill>
                <a:latin typeface="Gotham Bold" pitchFamily="50" charset="0"/>
                <a:ea typeface="+mj-ea"/>
                <a:cs typeface="Gotham Bold" pitchFamily="50" charset="0"/>
              </a:defRPr>
            </a:lvl1pPr>
          </a:lstStyle>
          <a:p>
            <a:pPr algn="l">
              <a:defRPr/>
            </a:pPr>
            <a:r>
              <a:rPr lang="da-DK" sz="4000" b="1"/>
              <a:t>Strategic Planning</a:t>
            </a:r>
          </a:p>
          <a:p>
            <a:pPr algn="l">
              <a:defRPr/>
            </a:pPr>
            <a:r>
              <a:rPr lang="da-DK" sz="4000" b="1"/>
              <a:t>Alignment</a:t>
            </a:r>
            <a:endParaRPr lang="en-US" sz="4000" b="1"/>
          </a:p>
        </p:txBody>
      </p:sp>
    </p:spTree>
    <p:extLst>
      <p:ext uri="{BB962C8B-B14F-4D97-AF65-F5344CB8AC3E}">
        <p14:creationId xmlns:p14="http://schemas.microsoft.com/office/powerpoint/2010/main" val="3567248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9B0C854E88F4397B6585731E3476F" ma:contentTypeVersion="18" ma:contentTypeDescription="Create a new document." ma:contentTypeScope="" ma:versionID="818a839ca570138f9a67993ffb92fe0c">
  <xsd:schema xmlns:xsd="http://www.w3.org/2001/XMLSchema" xmlns:xs="http://www.w3.org/2001/XMLSchema" xmlns:p="http://schemas.microsoft.com/office/2006/metadata/properties" xmlns:ns3="16196296-462a-4b19-b4d0-26b8d8bbacb8" xmlns:ns4="c08bc427-d3e6-49c2-a8fc-99fb21991c06" targetNamespace="http://schemas.microsoft.com/office/2006/metadata/properties" ma:root="true" ma:fieldsID="01cc15a35335f387ab9b29066be9dd4a" ns3:_="" ns4:_="">
    <xsd:import namespace="16196296-462a-4b19-b4d0-26b8d8bbacb8"/>
    <xsd:import namespace="c08bc427-d3e6-49c2-a8fc-99fb21991c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AutoTags" minOccurs="0"/>
                <xsd:element ref="ns3:MediaServiceDateTaken"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96296-462a-4b19-b4d0-26b8d8bba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8bc427-d3e6-49c2-a8fc-99fb21991c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6196296-462a-4b19-b4d0-26b8d8bbac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F6F57C-CDAB-4727-A41E-6FE740E3C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96296-462a-4b19-b4d0-26b8d8bbacb8"/>
    <ds:schemaRef ds:uri="c08bc427-d3e6-49c2-a8fc-99fb21991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0CD100-F82F-42ED-AAE7-CE906CC0154F}">
  <ds:schemaRefs>
    <ds:schemaRef ds:uri="http://purl.org/dc/terms/"/>
    <ds:schemaRef ds:uri="http://schemas.openxmlformats.org/package/2006/metadata/core-properties"/>
    <ds:schemaRef ds:uri="16196296-462a-4b19-b4d0-26b8d8bbacb8"/>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c08bc427-d3e6-49c2-a8fc-99fb21991c06"/>
    <ds:schemaRef ds:uri="http://www.w3.org/XML/1998/namespace"/>
  </ds:schemaRefs>
</ds:datastoreItem>
</file>

<file path=customXml/itemProps3.xml><?xml version="1.0" encoding="utf-8"?>
<ds:datastoreItem xmlns:ds="http://schemas.openxmlformats.org/officeDocument/2006/customXml" ds:itemID="{5C40079C-AF07-4DF8-BFCC-12668E8BF8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1998</Words>
  <Application>Microsoft Office PowerPoint</Application>
  <PresentationFormat>Widescreen</PresentationFormat>
  <Paragraphs>240</Paragraphs>
  <Slides>18</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Arial,Sans-Serif</vt:lpstr>
      <vt:lpstr>Calibri</vt:lpstr>
      <vt:lpstr>Courier New</vt:lpstr>
      <vt:lpstr>DIN Condensed</vt:lpstr>
      <vt:lpstr>Gadugi</vt:lpstr>
      <vt:lpstr>Gotham</vt:lpstr>
      <vt:lpstr>Gotham Bold</vt:lpstr>
      <vt:lpstr>Gotham Book</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 Guiding Principles</vt:lpstr>
      <vt:lpstr>PowerPoint Presentation</vt:lpstr>
      <vt:lpstr>PowerPoint Presentation</vt:lpstr>
      <vt:lpstr>PowerPoint Presentation</vt:lpstr>
      <vt:lpstr>Board of Trustees Engagement </vt:lpstr>
      <vt:lpstr>  Contact info Dr. Jeremy Smotherman Senior Director, Institutional Effectiveness, Research, and Planning jsmotherman@santarosa.edu  Karolina Nazario Director, Strategic Initiatives knazario@santarosa.edu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Institutional Effectiveness</dc:subject>
  <dc:creator>Jeremy Smotherman</dc:creator>
  <cp:keywords>Board Presentation</cp:keywords>
  <cp:lastModifiedBy>Nazario, Karolina</cp:lastModifiedBy>
  <cp:revision>29</cp:revision>
  <dcterms:created xsi:type="dcterms:W3CDTF">2022-03-04T03:37:26Z</dcterms:created>
  <dcterms:modified xsi:type="dcterms:W3CDTF">2024-11-12T23:14:49Z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0x010100D489B0C854E88F4397B6585731E3476F</vt:lpwstr>
  </property>
  <property fmtid="{D5CDD505-2E9C-101B-9397-08002B2CF9AE}" pid="3" name="MediaServiceImageTags">
    <vt:lpwstr/>
  </property>
</Properties>
</file>